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75" r:id="rId6"/>
    <p:sldId id="274" r:id="rId7"/>
    <p:sldId id="276" r:id="rId8"/>
    <p:sldId id="272" r:id="rId9"/>
    <p:sldId id="277" r:id="rId10"/>
    <p:sldId id="261" r:id="rId11"/>
    <p:sldId id="273" r:id="rId12"/>
    <p:sldId id="279" r:id="rId13"/>
    <p:sldId id="270" r:id="rId14"/>
    <p:sldId id="280" r:id="rId15"/>
    <p:sldId id="281" r:id="rId16"/>
    <p:sldId id="28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p:restoredTop sz="96327"/>
  </p:normalViewPr>
  <p:slideViewPr>
    <p:cSldViewPr snapToGrid="0">
      <p:cViewPr varScale="1">
        <p:scale>
          <a:sx n="105" d="100"/>
          <a:sy n="105" d="100"/>
        </p:scale>
        <p:origin x="22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ofPieChart>
        <c:ofPieType val="pie"/>
        <c:varyColors val="1"/>
        <c:dLbls>
          <c:showLegendKey val="0"/>
          <c:showVal val="0"/>
          <c:showCatName val="0"/>
          <c:showSerName val="0"/>
          <c:showPercent val="0"/>
          <c:showBubbleSize val="0"/>
          <c:showLeaderLines val="0"/>
        </c:dLbls>
        <c:gapWidth val="100"/>
        <c:secondPieSize val="75"/>
        <c:serLines>
          <c:spPr>
            <a:ln w="9525" cap="flat" cmpd="sng" algn="ctr">
              <a:solidFill>
                <a:schemeClr val="tx1">
                  <a:lumMod val="35000"/>
                  <a:lumOff val="65000"/>
                </a:schemeClr>
              </a:solidFill>
              <a:round/>
            </a:ln>
            <a:effectLst/>
          </c:spPr>
        </c:serLines>
      </c:ofPieChart>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3DE0A0F8-35F1-463F-9B9F-86A00C565D1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5CB65C-BC1F-4358-8810-28D45412F972}">
      <dgm:prSet/>
      <dgm:spPr/>
      <dgm:t>
        <a:bodyPr/>
        <a:lstStyle/>
        <a:p>
          <a:r>
            <a:rPr lang="en-US" b="0" i="0"/>
            <a:t>• Customer: 599 (584 active) </a:t>
          </a:r>
          <a:endParaRPr lang="en-US"/>
        </a:p>
      </dgm:t>
    </dgm:pt>
    <dgm:pt modelId="{40D4A003-814B-44C1-B136-1BFF167E2DF1}" type="parTrans" cxnId="{48C372DA-1BCD-4C95-8767-FCC72F1CD92A}">
      <dgm:prSet/>
      <dgm:spPr/>
      <dgm:t>
        <a:bodyPr/>
        <a:lstStyle/>
        <a:p>
          <a:endParaRPr lang="en-US"/>
        </a:p>
      </dgm:t>
    </dgm:pt>
    <dgm:pt modelId="{4DC09AD8-C99A-48A9-96A2-BD56DB22FE28}" type="sibTrans" cxnId="{48C372DA-1BCD-4C95-8767-FCC72F1CD92A}">
      <dgm:prSet/>
      <dgm:spPr/>
      <dgm:t>
        <a:bodyPr/>
        <a:lstStyle/>
        <a:p>
          <a:endParaRPr lang="en-US"/>
        </a:p>
      </dgm:t>
    </dgm:pt>
    <dgm:pt modelId="{4812B623-FDBD-4225-912A-CEC5EFBF9215}">
      <dgm:prSet/>
      <dgm:spPr/>
      <dgm:t>
        <a:bodyPr/>
        <a:lstStyle/>
        <a:p>
          <a:r>
            <a:rPr lang="en-US" b="0" i="0"/>
            <a:t>• Country: 109</a:t>
          </a:r>
          <a:endParaRPr lang="en-US"/>
        </a:p>
      </dgm:t>
    </dgm:pt>
    <dgm:pt modelId="{8EB1B414-DDE2-464E-B73A-5AE2287A8885}" type="parTrans" cxnId="{344A7E61-2DD2-451B-A210-27C369D5B25F}">
      <dgm:prSet/>
      <dgm:spPr/>
      <dgm:t>
        <a:bodyPr/>
        <a:lstStyle/>
        <a:p>
          <a:endParaRPr lang="en-US"/>
        </a:p>
      </dgm:t>
    </dgm:pt>
    <dgm:pt modelId="{794B2010-1EB7-4C00-A28D-E8470E71CF52}" type="sibTrans" cxnId="{344A7E61-2DD2-451B-A210-27C369D5B25F}">
      <dgm:prSet/>
      <dgm:spPr/>
      <dgm:t>
        <a:bodyPr/>
        <a:lstStyle/>
        <a:p>
          <a:endParaRPr lang="en-US"/>
        </a:p>
      </dgm:t>
    </dgm:pt>
    <dgm:pt modelId="{24CCE6E2-AEA1-4BD1-95C4-97645185A5ED}">
      <dgm:prSet/>
      <dgm:spPr/>
      <dgm:t>
        <a:bodyPr/>
        <a:lstStyle/>
        <a:p>
          <a:r>
            <a:rPr lang="en-US" b="0" i="0"/>
            <a:t>• Film: 1000 </a:t>
          </a:r>
          <a:endParaRPr lang="en-US"/>
        </a:p>
      </dgm:t>
    </dgm:pt>
    <dgm:pt modelId="{19A8ABC2-7A08-4E4B-B31B-F7BBCB7C5277}" type="parTrans" cxnId="{47233959-600F-4408-9349-EDF5927D9A12}">
      <dgm:prSet/>
      <dgm:spPr/>
      <dgm:t>
        <a:bodyPr/>
        <a:lstStyle/>
        <a:p>
          <a:endParaRPr lang="en-US"/>
        </a:p>
      </dgm:t>
    </dgm:pt>
    <dgm:pt modelId="{08F91A9D-3855-47A7-991C-34BB3EA2EFB0}" type="sibTrans" cxnId="{47233959-600F-4408-9349-EDF5927D9A12}">
      <dgm:prSet/>
      <dgm:spPr/>
      <dgm:t>
        <a:bodyPr/>
        <a:lstStyle/>
        <a:p>
          <a:endParaRPr lang="en-US"/>
        </a:p>
      </dgm:t>
    </dgm:pt>
    <dgm:pt modelId="{4245B5A6-E30D-4CC8-A0F0-9AC1205A23F8}">
      <dgm:prSet/>
      <dgm:spPr/>
      <dgm:t>
        <a:bodyPr/>
        <a:lstStyle/>
        <a:p>
          <a:r>
            <a:rPr lang="en-US" b="0" i="0"/>
            <a:t>• Film language: English </a:t>
          </a:r>
          <a:endParaRPr lang="en-US"/>
        </a:p>
      </dgm:t>
    </dgm:pt>
    <dgm:pt modelId="{3EB1F631-5BD6-4604-BB48-9A042BC214F1}" type="parTrans" cxnId="{7A9A20D7-90F2-49BF-9BF9-891ACE649D5D}">
      <dgm:prSet/>
      <dgm:spPr/>
      <dgm:t>
        <a:bodyPr/>
        <a:lstStyle/>
        <a:p>
          <a:endParaRPr lang="en-US"/>
        </a:p>
      </dgm:t>
    </dgm:pt>
    <dgm:pt modelId="{E01D4558-AB3C-45B7-AD0C-114F3A7B05F4}" type="sibTrans" cxnId="{7A9A20D7-90F2-49BF-9BF9-891ACE649D5D}">
      <dgm:prSet/>
      <dgm:spPr/>
      <dgm:t>
        <a:bodyPr/>
        <a:lstStyle/>
        <a:p>
          <a:endParaRPr lang="en-US"/>
        </a:p>
      </dgm:t>
    </dgm:pt>
    <dgm:pt modelId="{53311632-D568-4DBE-BD9B-94BBC6088326}">
      <dgm:prSet/>
      <dgm:spPr/>
      <dgm:t>
        <a:bodyPr/>
        <a:lstStyle/>
        <a:p>
          <a:r>
            <a:rPr lang="en-US" b="0" i="0"/>
            <a:t>• Release year: 2006 </a:t>
          </a:r>
          <a:endParaRPr lang="en-US"/>
        </a:p>
      </dgm:t>
    </dgm:pt>
    <dgm:pt modelId="{62A84D28-0D3B-46FB-8528-1F2F4ACA6FB0}" type="parTrans" cxnId="{D6AC32DA-8CE9-482D-8BF6-D1B430EE7203}">
      <dgm:prSet/>
      <dgm:spPr/>
      <dgm:t>
        <a:bodyPr/>
        <a:lstStyle/>
        <a:p>
          <a:endParaRPr lang="en-US"/>
        </a:p>
      </dgm:t>
    </dgm:pt>
    <dgm:pt modelId="{B326F3EB-63B6-42B9-8326-C1B75CC6C9DF}" type="sibTrans" cxnId="{D6AC32DA-8CE9-482D-8BF6-D1B430EE7203}">
      <dgm:prSet/>
      <dgm:spPr/>
      <dgm:t>
        <a:bodyPr/>
        <a:lstStyle/>
        <a:p>
          <a:endParaRPr lang="en-US"/>
        </a:p>
      </dgm:t>
    </dgm:pt>
    <dgm:pt modelId="{8B74810A-DF0F-4C3F-964D-083A3EAC01A2}">
      <dgm:prSet/>
      <dgm:spPr/>
      <dgm:t>
        <a:bodyPr/>
        <a:lstStyle/>
        <a:p>
          <a:r>
            <a:rPr lang="en-US" b="0" i="0"/>
            <a:t>• Store location: Australia (1) and Canada (1)</a:t>
          </a:r>
          <a:endParaRPr lang="en-US"/>
        </a:p>
      </dgm:t>
    </dgm:pt>
    <dgm:pt modelId="{C04DA3EC-C079-438D-B096-BF44004EA46B}" type="parTrans" cxnId="{A3A24F92-DD9B-4D0E-AC5D-AA0E3F35DF93}">
      <dgm:prSet/>
      <dgm:spPr/>
      <dgm:t>
        <a:bodyPr/>
        <a:lstStyle/>
        <a:p>
          <a:endParaRPr lang="en-US"/>
        </a:p>
      </dgm:t>
    </dgm:pt>
    <dgm:pt modelId="{ADEFBC33-9CD1-473E-90C7-52307A2B065E}" type="sibTrans" cxnId="{A3A24F92-DD9B-4D0E-AC5D-AA0E3F35DF93}">
      <dgm:prSet/>
      <dgm:spPr/>
      <dgm:t>
        <a:bodyPr/>
        <a:lstStyle/>
        <a:p>
          <a:endParaRPr lang="en-US"/>
        </a:p>
      </dgm:t>
    </dgm:pt>
    <dgm:pt modelId="{4B6337A5-DA5A-104E-8381-3E463F5B0172}" type="pres">
      <dgm:prSet presAssocID="{3DE0A0F8-35F1-463F-9B9F-86A00C565D1D}" presName="linear" presStyleCnt="0">
        <dgm:presLayoutVars>
          <dgm:animLvl val="lvl"/>
          <dgm:resizeHandles val="exact"/>
        </dgm:presLayoutVars>
      </dgm:prSet>
      <dgm:spPr/>
    </dgm:pt>
    <dgm:pt modelId="{F21F44F9-1711-7D49-9645-3AF5612DE06C}" type="pres">
      <dgm:prSet presAssocID="{3D5CB65C-BC1F-4358-8810-28D45412F972}" presName="parentText" presStyleLbl="node1" presStyleIdx="0" presStyleCnt="6">
        <dgm:presLayoutVars>
          <dgm:chMax val="0"/>
          <dgm:bulletEnabled val="1"/>
        </dgm:presLayoutVars>
      </dgm:prSet>
      <dgm:spPr/>
    </dgm:pt>
    <dgm:pt modelId="{F5F3C870-B8AC-7940-8893-112925B4A78C}" type="pres">
      <dgm:prSet presAssocID="{4DC09AD8-C99A-48A9-96A2-BD56DB22FE28}" presName="spacer" presStyleCnt="0"/>
      <dgm:spPr/>
    </dgm:pt>
    <dgm:pt modelId="{D9F549C1-6E59-6D4C-982F-718D0B9AAA9A}" type="pres">
      <dgm:prSet presAssocID="{4812B623-FDBD-4225-912A-CEC5EFBF9215}" presName="parentText" presStyleLbl="node1" presStyleIdx="1" presStyleCnt="6">
        <dgm:presLayoutVars>
          <dgm:chMax val="0"/>
          <dgm:bulletEnabled val="1"/>
        </dgm:presLayoutVars>
      </dgm:prSet>
      <dgm:spPr/>
    </dgm:pt>
    <dgm:pt modelId="{0D4B7AC3-159C-5B4F-B432-3ED06656F970}" type="pres">
      <dgm:prSet presAssocID="{794B2010-1EB7-4C00-A28D-E8470E71CF52}" presName="spacer" presStyleCnt="0"/>
      <dgm:spPr/>
    </dgm:pt>
    <dgm:pt modelId="{E9C95CD4-B6F5-1D46-9CBD-ADE4BE51D6A0}" type="pres">
      <dgm:prSet presAssocID="{24CCE6E2-AEA1-4BD1-95C4-97645185A5ED}" presName="parentText" presStyleLbl="node1" presStyleIdx="2" presStyleCnt="6">
        <dgm:presLayoutVars>
          <dgm:chMax val="0"/>
          <dgm:bulletEnabled val="1"/>
        </dgm:presLayoutVars>
      </dgm:prSet>
      <dgm:spPr/>
    </dgm:pt>
    <dgm:pt modelId="{BCD9A5E1-460F-5F49-8FD2-4E10A293410F}" type="pres">
      <dgm:prSet presAssocID="{08F91A9D-3855-47A7-991C-34BB3EA2EFB0}" presName="spacer" presStyleCnt="0"/>
      <dgm:spPr/>
    </dgm:pt>
    <dgm:pt modelId="{812ABE2E-960E-F942-91E2-3DD11ED084E5}" type="pres">
      <dgm:prSet presAssocID="{4245B5A6-E30D-4CC8-A0F0-9AC1205A23F8}" presName="parentText" presStyleLbl="node1" presStyleIdx="3" presStyleCnt="6">
        <dgm:presLayoutVars>
          <dgm:chMax val="0"/>
          <dgm:bulletEnabled val="1"/>
        </dgm:presLayoutVars>
      </dgm:prSet>
      <dgm:spPr/>
    </dgm:pt>
    <dgm:pt modelId="{39E76122-A9D6-5B4A-AB99-0F5E383DDAFF}" type="pres">
      <dgm:prSet presAssocID="{E01D4558-AB3C-45B7-AD0C-114F3A7B05F4}" presName="spacer" presStyleCnt="0"/>
      <dgm:spPr/>
    </dgm:pt>
    <dgm:pt modelId="{228C6FFE-C802-7C49-BB07-664AB6B1930A}" type="pres">
      <dgm:prSet presAssocID="{53311632-D568-4DBE-BD9B-94BBC6088326}" presName="parentText" presStyleLbl="node1" presStyleIdx="4" presStyleCnt="6">
        <dgm:presLayoutVars>
          <dgm:chMax val="0"/>
          <dgm:bulletEnabled val="1"/>
        </dgm:presLayoutVars>
      </dgm:prSet>
      <dgm:spPr/>
    </dgm:pt>
    <dgm:pt modelId="{31FC6555-2962-2D49-B614-C788B93D4B55}" type="pres">
      <dgm:prSet presAssocID="{B326F3EB-63B6-42B9-8326-C1B75CC6C9DF}" presName="spacer" presStyleCnt="0"/>
      <dgm:spPr/>
    </dgm:pt>
    <dgm:pt modelId="{CAE6EEE0-727F-1A4E-8037-119D35C18E83}" type="pres">
      <dgm:prSet presAssocID="{8B74810A-DF0F-4C3F-964D-083A3EAC01A2}" presName="parentText" presStyleLbl="node1" presStyleIdx="5" presStyleCnt="6">
        <dgm:presLayoutVars>
          <dgm:chMax val="0"/>
          <dgm:bulletEnabled val="1"/>
        </dgm:presLayoutVars>
      </dgm:prSet>
      <dgm:spPr/>
    </dgm:pt>
  </dgm:ptLst>
  <dgm:cxnLst>
    <dgm:cxn modelId="{FDA5F701-1F6F-A945-9A49-73E109D485EC}" type="presOf" srcId="{53311632-D568-4DBE-BD9B-94BBC6088326}" destId="{228C6FFE-C802-7C49-BB07-664AB6B1930A}" srcOrd="0" destOrd="0" presId="urn:microsoft.com/office/officeart/2005/8/layout/vList2"/>
    <dgm:cxn modelId="{5DB2AC0E-F2D3-004C-B016-ABB5DE96488A}" type="presOf" srcId="{3DE0A0F8-35F1-463F-9B9F-86A00C565D1D}" destId="{4B6337A5-DA5A-104E-8381-3E463F5B0172}" srcOrd="0" destOrd="0" presId="urn:microsoft.com/office/officeart/2005/8/layout/vList2"/>
    <dgm:cxn modelId="{1F953A22-D925-F34A-B937-6E95AF42A6A3}" type="presOf" srcId="{4245B5A6-E30D-4CC8-A0F0-9AC1205A23F8}" destId="{812ABE2E-960E-F942-91E2-3DD11ED084E5}" srcOrd="0" destOrd="0" presId="urn:microsoft.com/office/officeart/2005/8/layout/vList2"/>
    <dgm:cxn modelId="{47233959-600F-4408-9349-EDF5927D9A12}" srcId="{3DE0A0F8-35F1-463F-9B9F-86A00C565D1D}" destId="{24CCE6E2-AEA1-4BD1-95C4-97645185A5ED}" srcOrd="2" destOrd="0" parTransId="{19A8ABC2-7A08-4E4B-B31B-F7BBCB7C5277}" sibTransId="{08F91A9D-3855-47A7-991C-34BB3EA2EFB0}"/>
    <dgm:cxn modelId="{344A7E61-2DD2-451B-A210-27C369D5B25F}" srcId="{3DE0A0F8-35F1-463F-9B9F-86A00C565D1D}" destId="{4812B623-FDBD-4225-912A-CEC5EFBF9215}" srcOrd="1" destOrd="0" parTransId="{8EB1B414-DDE2-464E-B73A-5AE2287A8885}" sibTransId="{794B2010-1EB7-4C00-A28D-E8470E71CF52}"/>
    <dgm:cxn modelId="{A3A24F92-DD9B-4D0E-AC5D-AA0E3F35DF93}" srcId="{3DE0A0F8-35F1-463F-9B9F-86A00C565D1D}" destId="{8B74810A-DF0F-4C3F-964D-083A3EAC01A2}" srcOrd="5" destOrd="0" parTransId="{C04DA3EC-C079-438D-B096-BF44004EA46B}" sibTransId="{ADEFBC33-9CD1-473E-90C7-52307A2B065E}"/>
    <dgm:cxn modelId="{3E31E193-3912-3C4F-B1FA-847587EADDE5}" type="presOf" srcId="{24CCE6E2-AEA1-4BD1-95C4-97645185A5ED}" destId="{E9C95CD4-B6F5-1D46-9CBD-ADE4BE51D6A0}" srcOrd="0" destOrd="0" presId="urn:microsoft.com/office/officeart/2005/8/layout/vList2"/>
    <dgm:cxn modelId="{0039D898-B39B-2A49-9B88-F9E74CFA703B}" type="presOf" srcId="{3D5CB65C-BC1F-4358-8810-28D45412F972}" destId="{F21F44F9-1711-7D49-9645-3AF5612DE06C}" srcOrd="0" destOrd="0" presId="urn:microsoft.com/office/officeart/2005/8/layout/vList2"/>
    <dgm:cxn modelId="{134EF1CC-24BB-7243-B4AF-7E9191F6AD4E}" type="presOf" srcId="{4812B623-FDBD-4225-912A-CEC5EFBF9215}" destId="{D9F549C1-6E59-6D4C-982F-718D0B9AAA9A}" srcOrd="0" destOrd="0" presId="urn:microsoft.com/office/officeart/2005/8/layout/vList2"/>
    <dgm:cxn modelId="{7A9A20D7-90F2-49BF-9BF9-891ACE649D5D}" srcId="{3DE0A0F8-35F1-463F-9B9F-86A00C565D1D}" destId="{4245B5A6-E30D-4CC8-A0F0-9AC1205A23F8}" srcOrd="3" destOrd="0" parTransId="{3EB1F631-5BD6-4604-BB48-9A042BC214F1}" sibTransId="{E01D4558-AB3C-45B7-AD0C-114F3A7B05F4}"/>
    <dgm:cxn modelId="{D6AC32DA-8CE9-482D-8BF6-D1B430EE7203}" srcId="{3DE0A0F8-35F1-463F-9B9F-86A00C565D1D}" destId="{53311632-D568-4DBE-BD9B-94BBC6088326}" srcOrd="4" destOrd="0" parTransId="{62A84D28-0D3B-46FB-8528-1F2F4ACA6FB0}" sibTransId="{B326F3EB-63B6-42B9-8326-C1B75CC6C9DF}"/>
    <dgm:cxn modelId="{48C372DA-1BCD-4C95-8767-FCC72F1CD92A}" srcId="{3DE0A0F8-35F1-463F-9B9F-86A00C565D1D}" destId="{3D5CB65C-BC1F-4358-8810-28D45412F972}" srcOrd="0" destOrd="0" parTransId="{40D4A003-814B-44C1-B136-1BFF167E2DF1}" sibTransId="{4DC09AD8-C99A-48A9-96A2-BD56DB22FE28}"/>
    <dgm:cxn modelId="{834981DD-7E03-834B-B06E-72B466D23907}" type="presOf" srcId="{8B74810A-DF0F-4C3F-964D-083A3EAC01A2}" destId="{CAE6EEE0-727F-1A4E-8037-119D35C18E83}" srcOrd="0" destOrd="0" presId="urn:microsoft.com/office/officeart/2005/8/layout/vList2"/>
    <dgm:cxn modelId="{CF30B63E-1942-6D41-8DE9-51DE7E306CA7}" type="presParOf" srcId="{4B6337A5-DA5A-104E-8381-3E463F5B0172}" destId="{F21F44F9-1711-7D49-9645-3AF5612DE06C}" srcOrd="0" destOrd="0" presId="urn:microsoft.com/office/officeart/2005/8/layout/vList2"/>
    <dgm:cxn modelId="{2AAA5E4D-7891-EF40-8799-253DF63B1457}" type="presParOf" srcId="{4B6337A5-DA5A-104E-8381-3E463F5B0172}" destId="{F5F3C870-B8AC-7940-8893-112925B4A78C}" srcOrd="1" destOrd="0" presId="urn:microsoft.com/office/officeart/2005/8/layout/vList2"/>
    <dgm:cxn modelId="{C5567624-30E5-054F-9CD3-F0F5B143936E}" type="presParOf" srcId="{4B6337A5-DA5A-104E-8381-3E463F5B0172}" destId="{D9F549C1-6E59-6D4C-982F-718D0B9AAA9A}" srcOrd="2" destOrd="0" presId="urn:microsoft.com/office/officeart/2005/8/layout/vList2"/>
    <dgm:cxn modelId="{6ACE5EB2-FF02-6347-A936-83F458561CC9}" type="presParOf" srcId="{4B6337A5-DA5A-104E-8381-3E463F5B0172}" destId="{0D4B7AC3-159C-5B4F-B432-3ED06656F970}" srcOrd="3" destOrd="0" presId="urn:microsoft.com/office/officeart/2005/8/layout/vList2"/>
    <dgm:cxn modelId="{67DA86A3-74F5-0A4E-A9E9-16FE1F0288B2}" type="presParOf" srcId="{4B6337A5-DA5A-104E-8381-3E463F5B0172}" destId="{E9C95CD4-B6F5-1D46-9CBD-ADE4BE51D6A0}" srcOrd="4" destOrd="0" presId="urn:microsoft.com/office/officeart/2005/8/layout/vList2"/>
    <dgm:cxn modelId="{09B95BF0-C0DB-9F4C-B096-9278DD207A63}" type="presParOf" srcId="{4B6337A5-DA5A-104E-8381-3E463F5B0172}" destId="{BCD9A5E1-460F-5F49-8FD2-4E10A293410F}" srcOrd="5" destOrd="0" presId="urn:microsoft.com/office/officeart/2005/8/layout/vList2"/>
    <dgm:cxn modelId="{19503711-F951-D64F-B47E-2C52ED1FD91C}" type="presParOf" srcId="{4B6337A5-DA5A-104E-8381-3E463F5B0172}" destId="{812ABE2E-960E-F942-91E2-3DD11ED084E5}" srcOrd="6" destOrd="0" presId="urn:microsoft.com/office/officeart/2005/8/layout/vList2"/>
    <dgm:cxn modelId="{90C4F9FE-9CF9-9641-A0F5-E388661598A9}" type="presParOf" srcId="{4B6337A5-DA5A-104E-8381-3E463F5B0172}" destId="{39E76122-A9D6-5B4A-AB99-0F5E383DDAFF}" srcOrd="7" destOrd="0" presId="urn:microsoft.com/office/officeart/2005/8/layout/vList2"/>
    <dgm:cxn modelId="{952EFC8F-A099-554B-85C4-B30146EAB173}" type="presParOf" srcId="{4B6337A5-DA5A-104E-8381-3E463F5B0172}" destId="{228C6FFE-C802-7C49-BB07-664AB6B1930A}" srcOrd="8" destOrd="0" presId="urn:microsoft.com/office/officeart/2005/8/layout/vList2"/>
    <dgm:cxn modelId="{A73BE3EE-DAAF-714D-B5F2-9524AD431A22}" type="presParOf" srcId="{4B6337A5-DA5A-104E-8381-3E463F5B0172}" destId="{31FC6555-2962-2D49-B614-C788B93D4B55}" srcOrd="9" destOrd="0" presId="urn:microsoft.com/office/officeart/2005/8/layout/vList2"/>
    <dgm:cxn modelId="{94ED551A-84C4-5C4C-BDA5-C72C777AD895}" type="presParOf" srcId="{4B6337A5-DA5A-104E-8381-3E463F5B0172}" destId="{CAE6EEE0-727F-1A4E-8037-119D35C18E8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E2968C-2963-6742-AA45-56E7AE728976}" type="doc">
      <dgm:prSet loTypeId="urn:microsoft.com/office/officeart/2018/2/layout/IconCircle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9FA1EFF9-4E45-234E-9DF3-DE732FC129BB}">
      <dgm:prSet phldrT="[Text]"/>
      <dgm:spPr/>
      <dgm:t>
        <a:bodyPr/>
        <a:lstStyle/>
        <a:p>
          <a:pPr>
            <a:lnSpc>
              <a:spcPct val="100000"/>
            </a:lnSpc>
          </a:pPr>
          <a:r>
            <a:rPr lang="en-US" b="1" i="0" dirty="0"/>
            <a:t>Geographic Market Analysis</a:t>
          </a:r>
          <a:endParaRPr lang="en-US" dirty="0"/>
        </a:p>
      </dgm:t>
    </dgm:pt>
    <dgm:pt modelId="{C51B7B99-4B63-6E40-8663-DFC21DC26147}" type="parTrans" cxnId="{CAC29EB5-C4FE-F047-8D6F-20971BA62B3D}">
      <dgm:prSet/>
      <dgm:spPr/>
      <dgm:t>
        <a:bodyPr/>
        <a:lstStyle/>
        <a:p>
          <a:endParaRPr lang="en-US"/>
        </a:p>
      </dgm:t>
    </dgm:pt>
    <dgm:pt modelId="{621388F8-1A13-9744-9A3D-2E6822A1A8E9}" type="sibTrans" cxnId="{CAC29EB5-C4FE-F047-8D6F-20971BA62B3D}">
      <dgm:prSet/>
      <dgm:spPr/>
      <dgm:t>
        <a:bodyPr/>
        <a:lstStyle/>
        <a:p>
          <a:pPr>
            <a:lnSpc>
              <a:spcPct val="100000"/>
            </a:lnSpc>
          </a:pPr>
          <a:endParaRPr lang="en-US"/>
        </a:p>
      </dgm:t>
    </dgm:pt>
    <dgm:pt modelId="{C8420173-09C4-374B-8464-F9183E0A748F}">
      <dgm:prSet phldrT="[Text]"/>
      <dgm:spPr/>
      <dgm:t>
        <a:bodyPr/>
        <a:lstStyle/>
        <a:p>
          <a:pPr>
            <a:lnSpc>
              <a:spcPct val="100000"/>
            </a:lnSpc>
          </a:pPr>
          <a:r>
            <a:rPr lang="en-US" b="1" dirty="0"/>
            <a:t>Statistical</a:t>
          </a:r>
          <a:r>
            <a:rPr lang="en-US" dirty="0"/>
            <a:t> </a:t>
          </a:r>
          <a:r>
            <a:rPr lang="en-US" b="1" dirty="0"/>
            <a:t>Analysis</a:t>
          </a:r>
        </a:p>
      </dgm:t>
    </dgm:pt>
    <dgm:pt modelId="{C28FFF6D-A78E-0347-A55C-2ECBC4D98713}" type="parTrans" cxnId="{823E6BD9-6D2E-2043-8FFB-12DC944B6A21}">
      <dgm:prSet/>
      <dgm:spPr/>
      <dgm:t>
        <a:bodyPr/>
        <a:lstStyle/>
        <a:p>
          <a:endParaRPr lang="en-US"/>
        </a:p>
      </dgm:t>
    </dgm:pt>
    <dgm:pt modelId="{22A09973-3E85-9B4B-8726-7E2619051FDC}" type="sibTrans" cxnId="{823E6BD9-6D2E-2043-8FFB-12DC944B6A21}">
      <dgm:prSet/>
      <dgm:spPr/>
      <dgm:t>
        <a:bodyPr/>
        <a:lstStyle/>
        <a:p>
          <a:pPr>
            <a:lnSpc>
              <a:spcPct val="100000"/>
            </a:lnSpc>
          </a:pPr>
          <a:endParaRPr lang="en-US"/>
        </a:p>
      </dgm:t>
    </dgm:pt>
    <dgm:pt modelId="{98D4F113-5AAB-DB41-9A1B-8BF3071AF707}">
      <dgm:prSet phldrT="[Text]"/>
      <dgm:spPr/>
      <dgm:t>
        <a:bodyPr/>
        <a:lstStyle/>
        <a:p>
          <a:pPr>
            <a:lnSpc>
              <a:spcPct val="100000"/>
            </a:lnSpc>
          </a:pPr>
          <a:r>
            <a:rPr lang="en-US" b="1" i="0" dirty="0"/>
            <a:t>Understand Customer Behavior</a:t>
          </a:r>
          <a:endParaRPr lang="en-US" dirty="0"/>
        </a:p>
      </dgm:t>
    </dgm:pt>
    <dgm:pt modelId="{C5A4736F-678F-9144-85E7-3CC9A6323EE0}" type="parTrans" cxnId="{8F761BDC-553E-2A4C-813C-FFE7DBFB9E4A}">
      <dgm:prSet/>
      <dgm:spPr/>
      <dgm:t>
        <a:bodyPr/>
        <a:lstStyle/>
        <a:p>
          <a:endParaRPr lang="en-US"/>
        </a:p>
      </dgm:t>
    </dgm:pt>
    <dgm:pt modelId="{4DFD0B98-784B-2441-B8DE-86C791B039CE}" type="sibTrans" cxnId="{8F761BDC-553E-2A4C-813C-FFE7DBFB9E4A}">
      <dgm:prSet/>
      <dgm:spPr/>
      <dgm:t>
        <a:bodyPr/>
        <a:lstStyle/>
        <a:p>
          <a:pPr>
            <a:lnSpc>
              <a:spcPct val="100000"/>
            </a:lnSpc>
          </a:pPr>
          <a:endParaRPr lang="en-US"/>
        </a:p>
      </dgm:t>
    </dgm:pt>
    <dgm:pt modelId="{A6172776-0352-414D-9259-042F652EAD83}">
      <dgm:prSet/>
      <dgm:spPr/>
      <dgm:t>
        <a:bodyPr/>
        <a:lstStyle/>
        <a:p>
          <a:pPr>
            <a:lnSpc>
              <a:spcPct val="100000"/>
            </a:lnSpc>
          </a:pPr>
          <a:r>
            <a:rPr lang="en-US" b="1" dirty="0"/>
            <a:t>Loyal Customers and Future Opportunities </a:t>
          </a:r>
        </a:p>
      </dgm:t>
    </dgm:pt>
    <dgm:pt modelId="{30766879-5E3B-9848-A72E-A6009DF1F1D7}" type="parTrans" cxnId="{EF5A0D92-B082-6348-810D-64C2C5E38F8E}">
      <dgm:prSet/>
      <dgm:spPr/>
      <dgm:t>
        <a:bodyPr/>
        <a:lstStyle/>
        <a:p>
          <a:endParaRPr lang="en-US"/>
        </a:p>
      </dgm:t>
    </dgm:pt>
    <dgm:pt modelId="{CE6C9530-031A-8449-8CD1-973F6E6DE05D}" type="sibTrans" cxnId="{EF5A0D92-B082-6348-810D-64C2C5E38F8E}">
      <dgm:prSet/>
      <dgm:spPr/>
      <dgm:t>
        <a:bodyPr/>
        <a:lstStyle/>
        <a:p>
          <a:pPr>
            <a:lnSpc>
              <a:spcPct val="100000"/>
            </a:lnSpc>
          </a:pPr>
          <a:endParaRPr lang="en-US"/>
        </a:p>
      </dgm:t>
    </dgm:pt>
    <dgm:pt modelId="{2CFE92FD-B814-FC4A-B01F-1BCC9FD991AA}">
      <dgm:prSet/>
      <dgm:spPr/>
      <dgm:t>
        <a:bodyPr/>
        <a:lstStyle/>
        <a:p>
          <a:pPr>
            <a:lnSpc>
              <a:spcPct val="100000"/>
            </a:lnSpc>
          </a:pPr>
          <a:r>
            <a:rPr lang="en-US" b="1" i="0" dirty="0"/>
            <a:t>Data-Driven Recommendations </a:t>
          </a:r>
          <a:endParaRPr lang="en-US" dirty="0"/>
        </a:p>
      </dgm:t>
    </dgm:pt>
    <dgm:pt modelId="{E415D75C-A031-8A4B-8F77-BE76907924CE}" type="parTrans" cxnId="{73C7A7EC-05EF-D249-8469-A98C7E31736F}">
      <dgm:prSet/>
      <dgm:spPr/>
      <dgm:t>
        <a:bodyPr/>
        <a:lstStyle/>
        <a:p>
          <a:endParaRPr lang="en-US"/>
        </a:p>
      </dgm:t>
    </dgm:pt>
    <dgm:pt modelId="{01126603-0F5A-CD46-A60C-6B7CFDD57FA8}" type="sibTrans" cxnId="{73C7A7EC-05EF-D249-8469-A98C7E31736F}">
      <dgm:prSet/>
      <dgm:spPr/>
      <dgm:t>
        <a:bodyPr/>
        <a:lstStyle/>
        <a:p>
          <a:endParaRPr lang="en-US"/>
        </a:p>
      </dgm:t>
    </dgm:pt>
    <dgm:pt modelId="{A30466A7-33E8-4C44-9CEA-50D4C006955C}" type="pres">
      <dgm:prSet presAssocID="{A4E2968C-2963-6742-AA45-56E7AE728976}" presName="root" presStyleCnt="0">
        <dgm:presLayoutVars>
          <dgm:dir/>
          <dgm:resizeHandles val="exact"/>
        </dgm:presLayoutVars>
      </dgm:prSet>
      <dgm:spPr/>
    </dgm:pt>
    <dgm:pt modelId="{86D113A4-0314-4BF2-8A2E-721149004209}" type="pres">
      <dgm:prSet presAssocID="{A4E2968C-2963-6742-AA45-56E7AE728976}" presName="container" presStyleCnt="0">
        <dgm:presLayoutVars>
          <dgm:dir/>
          <dgm:resizeHandles val="exact"/>
        </dgm:presLayoutVars>
      </dgm:prSet>
      <dgm:spPr/>
    </dgm:pt>
    <dgm:pt modelId="{B30E7246-A683-4DF4-A9C3-FC43CD465599}" type="pres">
      <dgm:prSet presAssocID="{9FA1EFF9-4E45-234E-9DF3-DE732FC129BB}" presName="compNode" presStyleCnt="0"/>
      <dgm:spPr/>
    </dgm:pt>
    <dgm:pt modelId="{D26D2524-869D-48B4-B674-103497B53A14}" type="pres">
      <dgm:prSet presAssocID="{9FA1EFF9-4E45-234E-9DF3-DE732FC129BB}" presName="iconBgRect" presStyleLbl="bgShp" presStyleIdx="0" presStyleCnt="5"/>
      <dgm:spPr/>
    </dgm:pt>
    <dgm:pt modelId="{69BCA712-27D3-4F5A-8997-4DD8C3C2DEEE}" type="pres">
      <dgm:prSet presAssocID="{9FA1EFF9-4E45-234E-9DF3-DE732FC129B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B22909FD-D680-4530-838B-39EF747C2982}" type="pres">
      <dgm:prSet presAssocID="{9FA1EFF9-4E45-234E-9DF3-DE732FC129BB}" presName="spaceRect" presStyleCnt="0"/>
      <dgm:spPr/>
    </dgm:pt>
    <dgm:pt modelId="{87918941-7E0D-4415-88D7-7DD9867931E7}" type="pres">
      <dgm:prSet presAssocID="{9FA1EFF9-4E45-234E-9DF3-DE732FC129BB}" presName="textRect" presStyleLbl="revTx" presStyleIdx="0" presStyleCnt="5">
        <dgm:presLayoutVars>
          <dgm:chMax val="1"/>
          <dgm:chPref val="1"/>
        </dgm:presLayoutVars>
      </dgm:prSet>
      <dgm:spPr/>
    </dgm:pt>
    <dgm:pt modelId="{4909E91C-5364-48ED-BEE7-0F018887B9DA}" type="pres">
      <dgm:prSet presAssocID="{621388F8-1A13-9744-9A3D-2E6822A1A8E9}" presName="sibTrans" presStyleLbl="sibTrans2D1" presStyleIdx="0" presStyleCnt="0"/>
      <dgm:spPr/>
    </dgm:pt>
    <dgm:pt modelId="{D5AC1C2C-B8A2-436F-80BF-A7BB466D6C0C}" type="pres">
      <dgm:prSet presAssocID="{C8420173-09C4-374B-8464-F9183E0A748F}" presName="compNode" presStyleCnt="0"/>
      <dgm:spPr/>
    </dgm:pt>
    <dgm:pt modelId="{68610A88-529E-489D-91E1-EDBB984E18F7}" type="pres">
      <dgm:prSet presAssocID="{C8420173-09C4-374B-8464-F9183E0A748F}" presName="iconBgRect" presStyleLbl="bgShp" presStyleIdx="1" presStyleCnt="5"/>
      <dgm:spPr/>
    </dgm:pt>
    <dgm:pt modelId="{DEA2DF02-F6EB-4E05-95A8-7E08FC47DF9F}" type="pres">
      <dgm:prSet presAssocID="{C8420173-09C4-374B-8464-F9183E0A74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55C71F9D-2DB7-441E-A299-362F1AA3884D}" type="pres">
      <dgm:prSet presAssocID="{C8420173-09C4-374B-8464-F9183E0A748F}" presName="spaceRect" presStyleCnt="0"/>
      <dgm:spPr/>
    </dgm:pt>
    <dgm:pt modelId="{F504B340-19F0-4765-923D-816C159DAF87}" type="pres">
      <dgm:prSet presAssocID="{C8420173-09C4-374B-8464-F9183E0A748F}" presName="textRect" presStyleLbl="revTx" presStyleIdx="1" presStyleCnt="5" custScaleX="101162">
        <dgm:presLayoutVars>
          <dgm:chMax val="1"/>
          <dgm:chPref val="1"/>
        </dgm:presLayoutVars>
      </dgm:prSet>
      <dgm:spPr/>
    </dgm:pt>
    <dgm:pt modelId="{86AC4D4F-CB6D-4195-A58D-5EB825B114DE}" type="pres">
      <dgm:prSet presAssocID="{22A09973-3E85-9B4B-8726-7E2619051FDC}" presName="sibTrans" presStyleLbl="sibTrans2D1" presStyleIdx="0" presStyleCnt="0"/>
      <dgm:spPr/>
    </dgm:pt>
    <dgm:pt modelId="{B729A1A6-E913-479D-8FEB-680E4E2CD64F}" type="pres">
      <dgm:prSet presAssocID="{98D4F113-5AAB-DB41-9A1B-8BF3071AF707}" presName="compNode" presStyleCnt="0"/>
      <dgm:spPr/>
    </dgm:pt>
    <dgm:pt modelId="{C53DFB73-53D7-4AFA-A31E-6C7908BF0B28}" type="pres">
      <dgm:prSet presAssocID="{98D4F113-5AAB-DB41-9A1B-8BF3071AF707}" presName="iconBgRect" presStyleLbl="bgShp" presStyleIdx="2" presStyleCnt="5"/>
      <dgm:spPr/>
    </dgm:pt>
    <dgm:pt modelId="{276B562E-25D4-4732-8656-338909AD4FA9}" type="pres">
      <dgm:prSet presAssocID="{98D4F113-5AAB-DB41-9A1B-8BF3071AF7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56E1E1C-8655-4D22-967E-91EA9E3F1CE6}" type="pres">
      <dgm:prSet presAssocID="{98D4F113-5AAB-DB41-9A1B-8BF3071AF707}" presName="spaceRect" presStyleCnt="0"/>
      <dgm:spPr/>
    </dgm:pt>
    <dgm:pt modelId="{6EF47F1B-9D25-4DAC-AC85-A4F4AC551917}" type="pres">
      <dgm:prSet presAssocID="{98D4F113-5AAB-DB41-9A1B-8BF3071AF707}" presName="textRect" presStyleLbl="revTx" presStyleIdx="2" presStyleCnt="5">
        <dgm:presLayoutVars>
          <dgm:chMax val="1"/>
          <dgm:chPref val="1"/>
        </dgm:presLayoutVars>
      </dgm:prSet>
      <dgm:spPr/>
    </dgm:pt>
    <dgm:pt modelId="{03ED4169-725B-4618-BA9D-1CF4A3812D43}" type="pres">
      <dgm:prSet presAssocID="{4DFD0B98-784B-2441-B8DE-86C791B039CE}" presName="sibTrans" presStyleLbl="sibTrans2D1" presStyleIdx="0" presStyleCnt="0"/>
      <dgm:spPr/>
    </dgm:pt>
    <dgm:pt modelId="{8E4741D7-D88A-4BBF-9A58-06B3B91D98AD}" type="pres">
      <dgm:prSet presAssocID="{A6172776-0352-414D-9259-042F652EAD83}" presName="compNode" presStyleCnt="0"/>
      <dgm:spPr/>
    </dgm:pt>
    <dgm:pt modelId="{3C38684B-2EB8-4F7D-8E78-CA9216E982BD}" type="pres">
      <dgm:prSet presAssocID="{A6172776-0352-414D-9259-042F652EAD83}" presName="iconBgRect" presStyleLbl="bgShp" presStyleIdx="3" presStyleCnt="5"/>
      <dgm:spPr/>
    </dgm:pt>
    <dgm:pt modelId="{5C2AC3CA-7807-4A30-9EB3-DAF0A3CF4EC2}" type="pres">
      <dgm:prSet presAssocID="{A6172776-0352-414D-9259-042F652EAD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AE8F5920-B2E6-4BB4-8CCE-0E2A36F06A92}" type="pres">
      <dgm:prSet presAssocID="{A6172776-0352-414D-9259-042F652EAD83}" presName="spaceRect" presStyleCnt="0"/>
      <dgm:spPr/>
    </dgm:pt>
    <dgm:pt modelId="{AF467120-D8DF-4801-B634-8D976719B9BE}" type="pres">
      <dgm:prSet presAssocID="{A6172776-0352-414D-9259-042F652EAD83}" presName="textRect" presStyleLbl="revTx" presStyleIdx="3" presStyleCnt="5">
        <dgm:presLayoutVars>
          <dgm:chMax val="1"/>
          <dgm:chPref val="1"/>
        </dgm:presLayoutVars>
      </dgm:prSet>
      <dgm:spPr/>
    </dgm:pt>
    <dgm:pt modelId="{7AB801F2-E5F7-4734-95CF-1A3C7DF3CF76}" type="pres">
      <dgm:prSet presAssocID="{CE6C9530-031A-8449-8CD1-973F6E6DE05D}" presName="sibTrans" presStyleLbl="sibTrans2D1" presStyleIdx="0" presStyleCnt="0"/>
      <dgm:spPr/>
    </dgm:pt>
    <dgm:pt modelId="{D5FC5727-0273-4EDB-9F20-22B738E47254}" type="pres">
      <dgm:prSet presAssocID="{2CFE92FD-B814-FC4A-B01F-1BCC9FD991AA}" presName="compNode" presStyleCnt="0"/>
      <dgm:spPr/>
    </dgm:pt>
    <dgm:pt modelId="{DEDB5789-3D07-4E29-B58B-F8DBFB4D3419}" type="pres">
      <dgm:prSet presAssocID="{2CFE92FD-B814-FC4A-B01F-1BCC9FD991AA}" presName="iconBgRect" presStyleLbl="bgShp" presStyleIdx="4" presStyleCnt="5"/>
      <dgm:spPr/>
    </dgm:pt>
    <dgm:pt modelId="{94CD5C33-18A4-4090-BF19-456D28039DF0}" type="pres">
      <dgm:prSet presAssocID="{2CFE92FD-B814-FC4A-B01F-1BCC9FD991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6B80592C-C8BA-4784-BB03-B19032A80B8C}" type="pres">
      <dgm:prSet presAssocID="{2CFE92FD-B814-FC4A-B01F-1BCC9FD991AA}" presName="spaceRect" presStyleCnt="0"/>
      <dgm:spPr/>
    </dgm:pt>
    <dgm:pt modelId="{C8BD0AF7-54CE-49C7-B69F-FD81F1291D9F}" type="pres">
      <dgm:prSet presAssocID="{2CFE92FD-B814-FC4A-B01F-1BCC9FD991AA}" presName="textRect" presStyleLbl="revTx" presStyleIdx="4" presStyleCnt="5">
        <dgm:presLayoutVars>
          <dgm:chMax val="1"/>
          <dgm:chPref val="1"/>
        </dgm:presLayoutVars>
      </dgm:prSet>
      <dgm:spPr/>
    </dgm:pt>
  </dgm:ptLst>
  <dgm:cxnLst>
    <dgm:cxn modelId="{A73A4420-7CB7-D144-BDCE-8775315B0641}" type="presOf" srcId="{621388F8-1A13-9744-9A3D-2E6822A1A8E9}" destId="{4909E91C-5364-48ED-BEE7-0F018887B9DA}" srcOrd="0" destOrd="0" presId="urn:microsoft.com/office/officeart/2018/2/layout/IconCircleList"/>
    <dgm:cxn modelId="{395B9D28-1796-0F43-B0F2-FE95195069C4}" type="presOf" srcId="{CE6C9530-031A-8449-8CD1-973F6E6DE05D}" destId="{7AB801F2-E5F7-4734-95CF-1A3C7DF3CF76}" srcOrd="0" destOrd="0" presId="urn:microsoft.com/office/officeart/2018/2/layout/IconCircleList"/>
    <dgm:cxn modelId="{66246155-469D-0C48-A1A1-CE67148C4763}" type="presOf" srcId="{4DFD0B98-784B-2441-B8DE-86C791B039CE}" destId="{03ED4169-725B-4618-BA9D-1CF4A3812D43}" srcOrd="0" destOrd="0" presId="urn:microsoft.com/office/officeart/2018/2/layout/IconCircleList"/>
    <dgm:cxn modelId="{A7FC1C6B-D798-B545-8277-402F81AC7A40}" type="presOf" srcId="{A4E2968C-2963-6742-AA45-56E7AE728976}" destId="{A30466A7-33E8-4C44-9CEA-50D4C006955C}" srcOrd="0" destOrd="0" presId="urn:microsoft.com/office/officeart/2018/2/layout/IconCircleList"/>
    <dgm:cxn modelId="{C8D48A6E-5CFB-3C48-BD76-89A987A8B8D8}" type="presOf" srcId="{98D4F113-5AAB-DB41-9A1B-8BF3071AF707}" destId="{6EF47F1B-9D25-4DAC-AC85-A4F4AC551917}" srcOrd="0" destOrd="0" presId="urn:microsoft.com/office/officeart/2018/2/layout/IconCircleList"/>
    <dgm:cxn modelId="{EF5A0D92-B082-6348-810D-64C2C5E38F8E}" srcId="{A4E2968C-2963-6742-AA45-56E7AE728976}" destId="{A6172776-0352-414D-9259-042F652EAD83}" srcOrd="3" destOrd="0" parTransId="{30766879-5E3B-9848-A72E-A6009DF1F1D7}" sibTransId="{CE6C9530-031A-8449-8CD1-973F6E6DE05D}"/>
    <dgm:cxn modelId="{0B98B7A3-057D-5945-B212-E0C409317D30}" type="presOf" srcId="{A6172776-0352-414D-9259-042F652EAD83}" destId="{AF467120-D8DF-4801-B634-8D976719B9BE}" srcOrd="0" destOrd="0" presId="urn:microsoft.com/office/officeart/2018/2/layout/IconCircleList"/>
    <dgm:cxn modelId="{A7D1DDA7-6EB2-FF45-B66A-D238D14ABFAB}" type="presOf" srcId="{2CFE92FD-B814-FC4A-B01F-1BCC9FD991AA}" destId="{C8BD0AF7-54CE-49C7-B69F-FD81F1291D9F}" srcOrd="0" destOrd="0" presId="urn:microsoft.com/office/officeart/2018/2/layout/IconCircleList"/>
    <dgm:cxn modelId="{2F6D8FB3-52AA-824A-8B13-05805E27B13E}" type="presOf" srcId="{22A09973-3E85-9B4B-8726-7E2619051FDC}" destId="{86AC4D4F-CB6D-4195-A58D-5EB825B114DE}" srcOrd="0" destOrd="0" presId="urn:microsoft.com/office/officeart/2018/2/layout/IconCircleList"/>
    <dgm:cxn modelId="{CAC29EB5-C4FE-F047-8D6F-20971BA62B3D}" srcId="{A4E2968C-2963-6742-AA45-56E7AE728976}" destId="{9FA1EFF9-4E45-234E-9DF3-DE732FC129BB}" srcOrd="0" destOrd="0" parTransId="{C51B7B99-4B63-6E40-8663-DFC21DC26147}" sibTransId="{621388F8-1A13-9744-9A3D-2E6822A1A8E9}"/>
    <dgm:cxn modelId="{8A4F30BD-ECFF-914B-BA29-436F302B5426}" type="presOf" srcId="{9FA1EFF9-4E45-234E-9DF3-DE732FC129BB}" destId="{87918941-7E0D-4415-88D7-7DD9867931E7}" srcOrd="0" destOrd="0" presId="urn:microsoft.com/office/officeart/2018/2/layout/IconCircleList"/>
    <dgm:cxn modelId="{9F5324C6-7739-154F-83B7-B4A8926E6B03}" type="presOf" srcId="{C8420173-09C4-374B-8464-F9183E0A748F}" destId="{F504B340-19F0-4765-923D-816C159DAF87}" srcOrd="0" destOrd="0" presId="urn:microsoft.com/office/officeart/2018/2/layout/IconCircleList"/>
    <dgm:cxn modelId="{823E6BD9-6D2E-2043-8FFB-12DC944B6A21}" srcId="{A4E2968C-2963-6742-AA45-56E7AE728976}" destId="{C8420173-09C4-374B-8464-F9183E0A748F}" srcOrd="1" destOrd="0" parTransId="{C28FFF6D-A78E-0347-A55C-2ECBC4D98713}" sibTransId="{22A09973-3E85-9B4B-8726-7E2619051FDC}"/>
    <dgm:cxn modelId="{8F761BDC-553E-2A4C-813C-FFE7DBFB9E4A}" srcId="{A4E2968C-2963-6742-AA45-56E7AE728976}" destId="{98D4F113-5AAB-DB41-9A1B-8BF3071AF707}" srcOrd="2" destOrd="0" parTransId="{C5A4736F-678F-9144-85E7-3CC9A6323EE0}" sibTransId="{4DFD0B98-784B-2441-B8DE-86C791B039CE}"/>
    <dgm:cxn modelId="{73C7A7EC-05EF-D249-8469-A98C7E31736F}" srcId="{A4E2968C-2963-6742-AA45-56E7AE728976}" destId="{2CFE92FD-B814-FC4A-B01F-1BCC9FD991AA}" srcOrd="4" destOrd="0" parTransId="{E415D75C-A031-8A4B-8F77-BE76907924CE}" sibTransId="{01126603-0F5A-CD46-A60C-6B7CFDD57FA8}"/>
    <dgm:cxn modelId="{DFE160A2-6C83-A74F-BF61-02657C67E95A}" type="presParOf" srcId="{A30466A7-33E8-4C44-9CEA-50D4C006955C}" destId="{86D113A4-0314-4BF2-8A2E-721149004209}" srcOrd="0" destOrd="0" presId="urn:microsoft.com/office/officeart/2018/2/layout/IconCircleList"/>
    <dgm:cxn modelId="{3475080A-C970-0E44-B8CF-67FB1B4A51C7}" type="presParOf" srcId="{86D113A4-0314-4BF2-8A2E-721149004209}" destId="{B30E7246-A683-4DF4-A9C3-FC43CD465599}" srcOrd="0" destOrd="0" presId="urn:microsoft.com/office/officeart/2018/2/layout/IconCircleList"/>
    <dgm:cxn modelId="{6855A464-5F10-E54F-931A-89239C85DA0C}" type="presParOf" srcId="{B30E7246-A683-4DF4-A9C3-FC43CD465599}" destId="{D26D2524-869D-48B4-B674-103497B53A14}" srcOrd="0" destOrd="0" presId="urn:microsoft.com/office/officeart/2018/2/layout/IconCircleList"/>
    <dgm:cxn modelId="{A25FC679-2473-5044-8CD6-B53A358973BD}" type="presParOf" srcId="{B30E7246-A683-4DF4-A9C3-FC43CD465599}" destId="{69BCA712-27D3-4F5A-8997-4DD8C3C2DEEE}" srcOrd="1" destOrd="0" presId="urn:microsoft.com/office/officeart/2018/2/layout/IconCircleList"/>
    <dgm:cxn modelId="{AE783119-446B-B244-8446-91BA4B122CFB}" type="presParOf" srcId="{B30E7246-A683-4DF4-A9C3-FC43CD465599}" destId="{B22909FD-D680-4530-838B-39EF747C2982}" srcOrd="2" destOrd="0" presId="urn:microsoft.com/office/officeart/2018/2/layout/IconCircleList"/>
    <dgm:cxn modelId="{94E318EC-9EF5-E84C-A66C-4BB3D2FE92D6}" type="presParOf" srcId="{B30E7246-A683-4DF4-A9C3-FC43CD465599}" destId="{87918941-7E0D-4415-88D7-7DD9867931E7}" srcOrd="3" destOrd="0" presId="urn:microsoft.com/office/officeart/2018/2/layout/IconCircleList"/>
    <dgm:cxn modelId="{29055464-0C80-EE4D-978F-9969DC3D3529}" type="presParOf" srcId="{86D113A4-0314-4BF2-8A2E-721149004209}" destId="{4909E91C-5364-48ED-BEE7-0F018887B9DA}" srcOrd="1" destOrd="0" presId="urn:microsoft.com/office/officeart/2018/2/layout/IconCircleList"/>
    <dgm:cxn modelId="{2DDA16CF-2854-4D47-BA86-7A8423D0B33C}" type="presParOf" srcId="{86D113A4-0314-4BF2-8A2E-721149004209}" destId="{D5AC1C2C-B8A2-436F-80BF-A7BB466D6C0C}" srcOrd="2" destOrd="0" presId="urn:microsoft.com/office/officeart/2018/2/layout/IconCircleList"/>
    <dgm:cxn modelId="{C43837AA-8D3A-C448-95B4-1815EEC5A7DD}" type="presParOf" srcId="{D5AC1C2C-B8A2-436F-80BF-A7BB466D6C0C}" destId="{68610A88-529E-489D-91E1-EDBB984E18F7}" srcOrd="0" destOrd="0" presId="urn:microsoft.com/office/officeart/2018/2/layout/IconCircleList"/>
    <dgm:cxn modelId="{0F9D0EC3-052F-AC4F-961D-A2ACED4E7CE1}" type="presParOf" srcId="{D5AC1C2C-B8A2-436F-80BF-A7BB466D6C0C}" destId="{DEA2DF02-F6EB-4E05-95A8-7E08FC47DF9F}" srcOrd="1" destOrd="0" presId="urn:microsoft.com/office/officeart/2018/2/layout/IconCircleList"/>
    <dgm:cxn modelId="{EFD7110F-A408-994D-B27A-9DCD2B8D495F}" type="presParOf" srcId="{D5AC1C2C-B8A2-436F-80BF-A7BB466D6C0C}" destId="{55C71F9D-2DB7-441E-A299-362F1AA3884D}" srcOrd="2" destOrd="0" presId="urn:microsoft.com/office/officeart/2018/2/layout/IconCircleList"/>
    <dgm:cxn modelId="{43CB0CD4-9F04-C246-950A-62C2806CF59B}" type="presParOf" srcId="{D5AC1C2C-B8A2-436F-80BF-A7BB466D6C0C}" destId="{F504B340-19F0-4765-923D-816C159DAF87}" srcOrd="3" destOrd="0" presId="urn:microsoft.com/office/officeart/2018/2/layout/IconCircleList"/>
    <dgm:cxn modelId="{9D3FC35C-DFA8-404B-9925-3BC4524B375D}" type="presParOf" srcId="{86D113A4-0314-4BF2-8A2E-721149004209}" destId="{86AC4D4F-CB6D-4195-A58D-5EB825B114DE}" srcOrd="3" destOrd="0" presId="urn:microsoft.com/office/officeart/2018/2/layout/IconCircleList"/>
    <dgm:cxn modelId="{B9692D18-BF08-D545-A8AD-EBE8D34A81D3}" type="presParOf" srcId="{86D113A4-0314-4BF2-8A2E-721149004209}" destId="{B729A1A6-E913-479D-8FEB-680E4E2CD64F}" srcOrd="4" destOrd="0" presId="urn:microsoft.com/office/officeart/2018/2/layout/IconCircleList"/>
    <dgm:cxn modelId="{072466F1-EA85-CC44-8649-3079BC55DF7B}" type="presParOf" srcId="{B729A1A6-E913-479D-8FEB-680E4E2CD64F}" destId="{C53DFB73-53D7-4AFA-A31E-6C7908BF0B28}" srcOrd="0" destOrd="0" presId="urn:microsoft.com/office/officeart/2018/2/layout/IconCircleList"/>
    <dgm:cxn modelId="{B651EEA6-0741-A240-9EFE-1770CFFEDB0C}" type="presParOf" srcId="{B729A1A6-E913-479D-8FEB-680E4E2CD64F}" destId="{276B562E-25D4-4732-8656-338909AD4FA9}" srcOrd="1" destOrd="0" presId="urn:microsoft.com/office/officeart/2018/2/layout/IconCircleList"/>
    <dgm:cxn modelId="{64A5FF34-B728-1D4B-950F-D1C52549DD75}" type="presParOf" srcId="{B729A1A6-E913-479D-8FEB-680E4E2CD64F}" destId="{656E1E1C-8655-4D22-967E-91EA9E3F1CE6}" srcOrd="2" destOrd="0" presId="urn:microsoft.com/office/officeart/2018/2/layout/IconCircleList"/>
    <dgm:cxn modelId="{7E90790E-F64C-8043-8E10-13E5B2F1CD88}" type="presParOf" srcId="{B729A1A6-E913-479D-8FEB-680E4E2CD64F}" destId="{6EF47F1B-9D25-4DAC-AC85-A4F4AC551917}" srcOrd="3" destOrd="0" presId="urn:microsoft.com/office/officeart/2018/2/layout/IconCircleList"/>
    <dgm:cxn modelId="{7F5ACA1C-E303-994E-8032-0FFE63BC8383}" type="presParOf" srcId="{86D113A4-0314-4BF2-8A2E-721149004209}" destId="{03ED4169-725B-4618-BA9D-1CF4A3812D43}" srcOrd="5" destOrd="0" presId="urn:microsoft.com/office/officeart/2018/2/layout/IconCircleList"/>
    <dgm:cxn modelId="{CF4A960F-8742-5D4D-9461-851F26D5E5D1}" type="presParOf" srcId="{86D113A4-0314-4BF2-8A2E-721149004209}" destId="{8E4741D7-D88A-4BBF-9A58-06B3B91D98AD}" srcOrd="6" destOrd="0" presId="urn:microsoft.com/office/officeart/2018/2/layout/IconCircleList"/>
    <dgm:cxn modelId="{A9EF51F6-47E5-7F4D-9948-855CBC416CCE}" type="presParOf" srcId="{8E4741D7-D88A-4BBF-9A58-06B3B91D98AD}" destId="{3C38684B-2EB8-4F7D-8E78-CA9216E982BD}" srcOrd="0" destOrd="0" presId="urn:microsoft.com/office/officeart/2018/2/layout/IconCircleList"/>
    <dgm:cxn modelId="{EB7C802C-7815-804E-9ACE-DBB1F06CA39B}" type="presParOf" srcId="{8E4741D7-D88A-4BBF-9A58-06B3B91D98AD}" destId="{5C2AC3CA-7807-4A30-9EB3-DAF0A3CF4EC2}" srcOrd="1" destOrd="0" presId="urn:microsoft.com/office/officeart/2018/2/layout/IconCircleList"/>
    <dgm:cxn modelId="{0CD16F4E-9CE0-724A-8F97-2B5EA9C9C13B}" type="presParOf" srcId="{8E4741D7-D88A-4BBF-9A58-06B3B91D98AD}" destId="{AE8F5920-B2E6-4BB4-8CCE-0E2A36F06A92}" srcOrd="2" destOrd="0" presId="urn:microsoft.com/office/officeart/2018/2/layout/IconCircleList"/>
    <dgm:cxn modelId="{E87CDFF7-0B72-0443-9F48-51D8B2B14E5D}" type="presParOf" srcId="{8E4741D7-D88A-4BBF-9A58-06B3B91D98AD}" destId="{AF467120-D8DF-4801-B634-8D976719B9BE}" srcOrd="3" destOrd="0" presId="urn:microsoft.com/office/officeart/2018/2/layout/IconCircleList"/>
    <dgm:cxn modelId="{203095B9-9000-0044-86CA-5FF5F4C44F39}" type="presParOf" srcId="{86D113A4-0314-4BF2-8A2E-721149004209}" destId="{7AB801F2-E5F7-4734-95CF-1A3C7DF3CF76}" srcOrd="7" destOrd="0" presId="urn:microsoft.com/office/officeart/2018/2/layout/IconCircleList"/>
    <dgm:cxn modelId="{BCD15208-06EE-2D42-B570-2CD0874D4FA7}" type="presParOf" srcId="{86D113A4-0314-4BF2-8A2E-721149004209}" destId="{D5FC5727-0273-4EDB-9F20-22B738E47254}" srcOrd="8" destOrd="0" presId="urn:microsoft.com/office/officeart/2018/2/layout/IconCircleList"/>
    <dgm:cxn modelId="{A3E918AF-D24F-A749-A318-AA8A734D5093}" type="presParOf" srcId="{D5FC5727-0273-4EDB-9F20-22B738E47254}" destId="{DEDB5789-3D07-4E29-B58B-F8DBFB4D3419}" srcOrd="0" destOrd="0" presId="urn:microsoft.com/office/officeart/2018/2/layout/IconCircleList"/>
    <dgm:cxn modelId="{2B313127-8F3A-C749-8B0D-CA0B41AFA9E9}" type="presParOf" srcId="{D5FC5727-0273-4EDB-9F20-22B738E47254}" destId="{94CD5C33-18A4-4090-BF19-456D28039DF0}" srcOrd="1" destOrd="0" presId="urn:microsoft.com/office/officeart/2018/2/layout/IconCircleList"/>
    <dgm:cxn modelId="{DCD788F5-E012-744F-A201-D84FFA17B6E8}" type="presParOf" srcId="{D5FC5727-0273-4EDB-9F20-22B738E47254}" destId="{6B80592C-C8BA-4784-BB03-B19032A80B8C}" srcOrd="2" destOrd="0" presId="urn:microsoft.com/office/officeart/2018/2/layout/IconCircleList"/>
    <dgm:cxn modelId="{ED3F2BB6-D5E5-8C4B-AF28-7E24B9EF2563}" type="presParOf" srcId="{D5FC5727-0273-4EDB-9F20-22B738E47254}" destId="{C8BD0AF7-54CE-49C7-B69F-FD81F1291D9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F44F9-1711-7D49-9645-3AF5612DE06C}">
      <dsp:nvSpPr>
        <dsp:cNvPr id="0" name=""/>
        <dsp:cNvSpPr/>
      </dsp:nvSpPr>
      <dsp:spPr>
        <a:xfrm>
          <a:off x="0" y="882861"/>
          <a:ext cx="5614987" cy="45571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Customer: 599 (584 active) </a:t>
          </a:r>
          <a:endParaRPr lang="en-US" sz="1900" kern="1200"/>
        </a:p>
      </dsp:txBody>
      <dsp:txXfrm>
        <a:off x="22246" y="905107"/>
        <a:ext cx="5570495" cy="411223"/>
      </dsp:txXfrm>
    </dsp:sp>
    <dsp:sp modelId="{D9F549C1-6E59-6D4C-982F-718D0B9AAA9A}">
      <dsp:nvSpPr>
        <dsp:cNvPr id="0" name=""/>
        <dsp:cNvSpPr/>
      </dsp:nvSpPr>
      <dsp:spPr>
        <a:xfrm>
          <a:off x="0" y="1393296"/>
          <a:ext cx="5614987" cy="455715"/>
        </a:xfrm>
        <a:prstGeom prst="roundRect">
          <a:avLst/>
        </a:prstGeom>
        <a:solidFill>
          <a:schemeClr val="accent2">
            <a:hueOff val="270963"/>
            <a:satOff val="-1326"/>
            <a:lumOff val="74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Country: 109</a:t>
          </a:r>
          <a:endParaRPr lang="en-US" sz="1900" kern="1200"/>
        </a:p>
      </dsp:txBody>
      <dsp:txXfrm>
        <a:off x="22246" y="1415542"/>
        <a:ext cx="5570495" cy="411223"/>
      </dsp:txXfrm>
    </dsp:sp>
    <dsp:sp modelId="{E9C95CD4-B6F5-1D46-9CBD-ADE4BE51D6A0}">
      <dsp:nvSpPr>
        <dsp:cNvPr id="0" name=""/>
        <dsp:cNvSpPr/>
      </dsp:nvSpPr>
      <dsp:spPr>
        <a:xfrm>
          <a:off x="0" y="1903731"/>
          <a:ext cx="5614987" cy="455715"/>
        </a:xfrm>
        <a:prstGeom prst="roundRect">
          <a:avLst/>
        </a:prstGeom>
        <a:solidFill>
          <a:schemeClr val="accent2">
            <a:hueOff val="541926"/>
            <a:satOff val="-2653"/>
            <a:lumOff val="14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Film: 1000 </a:t>
          </a:r>
          <a:endParaRPr lang="en-US" sz="1900" kern="1200"/>
        </a:p>
      </dsp:txBody>
      <dsp:txXfrm>
        <a:off x="22246" y="1925977"/>
        <a:ext cx="5570495" cy="411223"/>
      </dsp:txXfrm>
    </dsp:sp>
    <dsp:sp modelId="{812ABE2E-960E-F942-91E2-3DD11ED084E5}">
      <dsp:nvSpPr>
        <dsp:cNvPr id="0" name=""/>
        <dsp:cNvSpPr/>
      </dsp:nvSpPr>
      <dsp:spPr>
        <a:xfrm>
          <a:off x="0" y="2414166"/>
          <a:ext cx="5614987" cy="455715"/>
        </a:xfrm>
        <a:prstGeom prst="roundRect">
          <a:avLst/>
        </a:prstGeom>
        <a:solidFill>
          <a:schemeClr val="accent2">
            <a:hueOff val="812888"/>
            <a:satOff val="-3979"/>
            <a:lumOff val="2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Film language: English </a:t>
          </a:r>
          <a:endParaRPr lang="en-US" sz="1900" kern="1200"/>
        </a:p>
      </dsp:txBody>
      <dsp:txXfrm>
        <a:off x="22246" y="2436412"/>
        <a:ext cx="5570495" cy="411223"/>
      </dsp:txXfrm>
    </dsp:sp>
    <dsp:sp modelId="{228C6FFE-C802-7C49-BB07-664AB6B1930A}">
      <dsp:nvSpPr>
        <dsp:cNvPr id="0" name=""/>
        <dsp:cNvSpPr/>
      </dsp:nvSpPr>
      <dsp:spPr>
        <a:xfrm>
          <a:off x="0" y="2924601"/>
          <a:ext cx="5614987" cy="455715"/>
        </a:xfrm>
        <a:prstGeom prst="roundRect">
          <a:avLst/>
        </a:prstGeom>
        <a:solidFill>
          <a:schemeClr val="accent2">
            <a:hueOff val="1083851"/>
            <a:satOff val="-5306"/>
            <a:lumOff val="29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Release year: 2006 </a:t>
          </a:r>
          <a:endParaRPr lang="en-US" sz="1900" kern="1200"/>
        </a:p>
      </dsp:txBody>
      <dsp:txXfrm>
        <a:off x="22246" y="2946847"/>
        <a:ext cx="5570495" cy="411223"/>
      </dsp:txXfrm>
    </dsp:sp>
    <dsp:sp modelId="{CAE6EEE0-727F-1A4E-8037-119D35C18E83}">
      <dsp:nvSpPr>
        <dsp:cNvPr id="0" name=""/>
        <dsp:cNvSpPr/>
      </dsp:nvSpPr>
      <dsp:spPr>
        <a:xfrm>
          <a:off x="0" y="3435036"/>
          <a:ext cx="5614987" cy="455715"/>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 Store location: Australia (1) and Canada (1)</a:t>
          </a:r>
          <a:endParaRPr lang="en-US" sz="1900" kern="1200"/>
        </a:p>
      </dsp:txBody>
      <dsp:txXfrm>
        <a:off x="22246" y="3457282"/>
        <a:ext cx="5570495"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D2524-869D-48B4-B674-103497B53A14}">
      <dsp:nvSpPr>
        <dsp:cNvPr id="0" name=""/>
        <dsp:cNvSpPr/>
      </dsp:nvSpPr>
      <dsp:spPr>
        <a:xfrm>
          <a:off x="5590" y="24768"/>
          <a:ext cx="816279" cy="8162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CA712-27D3-4F5A-8997-4DD8C3C2DEEE}">
      <dsp:nvSpPr>
        <dsp:cNvPr id="0" name=""/>
        <dsp:cNvSpPr/>
      </dsp:nvSpPr>
      <dsp:spPr>
        <a:xfrm>
          <a:off x="177009" y="196187"/>
          <a:ext cx="473442" cy="473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918941-7E0D-4415-88D7-7DD9867931E7}">
      <dsp:nvSpPr>
        <dsp:cNvPr id="0" name=""/>
        <dsp:cNvSpPr/>
      </dsp:nvSpPr>
      <dsp:spPr>
        <a:xfrm>
          <a:off x="996787" y="24768"/>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t>Geographic Market Analysis</a:t>
          </a:r>
          <a:endParaRPr lang="en-US" sz="1600" kern="1200" dirty="0"/>
        </a:p>
      </dsp:txBody>
      <dsp:txXfrm>
        <a:off x="996787" y="24768"/>
        <a:ext cx="1924088" cy="816279"/>
      </dsp:txXfrm>
    </dsp:sp>
    <dsp:sp modelId="{68610A88-529E-489D-91E1-EDBB984E18F7}">
      <dsp:nvSpPr>
        <dsp:cNvPr id="0" name=""/>
        <dsp:cNvSpPr/>
      </dsp:nvSpPr>
      <dsp:spPr>
        <a:xfrm>
          <a:off x="3256133" y="24768"/>
          <a:ext cx="816279" cy="8162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A2DF02-F6EB-4E05-95A8-7E08FC47DF9F}">
      <dsp:nvSpPr>
        <dsp:cNvPr id="0" name=""/>
        <dsp:cNvSpPr/>
      </dsp:nvSpPr>
      <dsp:spPr>
        <a:xfrm>
          <a:off x="3427552" y="196187"/>
          <a:ext cx="473442" cy="473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04B340-19F0-4765-923D-816C159DAF87}">
      <dsp:nvSpPr>
        <dsp:cNvPr id="0" name=""/>
        <dsp:cNvSpPr/>
      </dsp:nvSpPr>
      <dsp:spPr>
        <a:xfrm>
          <a:off x="4236152" y="24768"/>
          <a:ext cx="1946446"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Statistical</a:t>
          </a:r>
          <a:r>
            <a:rPr lang="en-US" sz="1600" kern="1200" dirty="0"/>
            <a:t> </a:t>
          </a:r>
          <a:r>
            <a:rPr lang="en-US" sz="1600" b="1" kern="1200" dirty="0"/>
            <a:t>Analysis</a:t>
          </a:r>
        </a:p>
      </dsp:txBody>
      <dsp:txXfrm>
        <a:off x="4236152" y="24768"/>
        <a:ext cx="1946446" cy="816279"/>
      </dsp:txXfrm>
    </dsp:sp>
    <dsp:sp modelId="{C53DFB73-53D7-4AFA-A31E-6C7908BF0B28}">
      <dsp:nvSpPr>
        <dsp:cNvPr id="0" name=""/>
        <dsp:cNvSpPr/>
      </dsp:nvSpPr>
      <dsp:spPr>
        <a:xfrm>
          <a:off x="5590" y="1484569"/>
          <a:ext cx="816279" cy="8162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B562E-25D4-4732-8656-338909AD4FA9}">
      <dsp:nvSpPr>
        <dsp:cNvPr id="0" name=""/>
        <dsp:cNvSpPr/>
      </dsp:nvSpPr>
      <dsp:spPr>
        <a:xfrm>
          <a:off x="177009" y="1655988"/>
          <a:ext cx="473442" cy="4734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F47F1B-9D25-4DAC-AC85-A4F4AC551917}">
      <dsp:nvSpPr>
        <dsp:cNvPr id="0" name=""/>
        <dsp:cNvSpPr/>
      </dsp:nvSpPr>
      <dsp:spPr>
        <a:xfrm>
          <a:off x="996787" y="1484569"/>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t>Understand Customer Behavior</a:t>
          </a:r>
          <a:endParaRPr lang="en-US" sz="1600" kern="1200" dirty="0"/>
        </a:p>
      </dsp:txBody>
      <dsp:txXfrm>
        <a:off x="996787" y="1484569"/>
        <a:ext cx="1924088" cy="816279"/>
      </dsp:txXfrm>
    </dsp:sp>
    <dsp:sp modelId="{3C38684B-2EB8-4F7D-8E78-CA9216E982BD}">
      <dsp:nvSpPr>
        <dsp:cNvPr id="0" name=""/>
        <dsp:cNvSpPr/>
      </dsp:nvSpPr>
      <dsp:spPr>
        <a:xfrm>
          <a:off x="3256133" y="1484569"/>
          <a:ext cx="816279" cy="8162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AC3CA-7807-4A30-9EB3-DAF0A3CF4EC2}">
      <dsp:nvSpPr>
        <dsp:cNvPr id="0" name=""/>
        <dsp:cNvSpPr/>
      </dsp:nvSpPr>
      <dsp:spPr>
        <a:xfrm>
          <a:off x="3427552" y="1655988"/>
          <a:ext cx="473442" cy="4734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467120-D8DF-4801-B634-8D976719B9BE}">
      <dsp:nvSpPr>
        <dsp:cNvPr id="0" name=""/>
        <dsp:cNvSpPr/>
      </dsp:nvSpPr>
      <dsp:spPr>
        <a:xfrm>
          <a:off x="4247330" y="1484569"/>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Loyal Customers and Future Opportunities </a:t>
          </a:r>
        </a:p>
      </dsp:txBody>
      <dsp:txXfrm>
        <a:off x="4247330" y="1484569"/>
        <a:ext cx="1924088" cy="816279"/>
      </dsp:txXfrm>
    </dsp:sp>
    <dsp:sp modelId="{DEDB5789-3D07-4E29-B58B-F8DBFB4D3419}">
      <dsp:nvSpPr>
        <dsp:cNvPr id="0" name=""/>
        <dsp:cNvSpPr/>
      </dsp:nvSpPr>
      <dsp:spPr>
        <a:xfrm>
          <a:off x="5590" y="2944370"/>
          <a:ext cx="816279" cy="8162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D5C33-18A4-4090-BF19-456D28039DF0}">
      <dsp:nvSpPr>
        <dsp:cNvPr id="0" name=""/>
        <dsp:cNvSpPr/>
      </dsp:nvSpPr>
      <dsp:spPr>
        <a:xfrm>
          <a:off x="177009" y="3115789"/>
          <a:ext cx="473442" cy="4734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BD0AF7-54CE-49C7-B69F-FD81F1291D9F}">
      <dsp:nvSpPr>
        <dsp:cNvPr id="0" name=""/>
        <dsp:cNvSpPr/>
      </dsp:nvSpPr>
      <dsp:spPr>
        <a:xfrm>
          <a:off x="996787" y="2944370"/>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dirty="0"/>
            <a:t>Data-Driven Recommendations </a:t>
          </a:r>
          <a:endParaRPr lang="en-US" sz="1600" kern="1200" dirty="0"/>
        </a:p>
      </dsp:txBody>
      <dsp:txXfrm>
        <a:off x="996787" y="2944370"/>
        <a:ext cx="1924088" cy="8162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1.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blue pie chart with white text&#10;&#10;Description automatically generated">
          <a:extLst xmlns:a="http://schemas.openxmlformats.org/drawingml/2006/main">
            <a:ext uri="{FF2B5EF4-FFF2-40B4-BE49-F238E27FC236}">
              <a16:creationId xmlns:a16="http://schemas.microsoft.com/office/drawing/2014/main" id="{C2FD2207-03DD-E736-60DE-684A0DDFD72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559859" y="0"/>
          <a:ext cx="5091953" cy="4403090"/>
        </a:xfrm>
        <a:prstGeom xmlns:a="http://schemas.openxmlformats.org/drawingml/2006/main" prst="rect">
          <a:avLst/>
        </a:prstGeom>
        <a:solidFill xmlns:a="http://schemas.openxmlformats.org/drawingml/2006/main">
          <a:srgbClr val="FFFFFF">
            <a:alpha val="59523"/>
          </a:srgbClr>
        </a:solidFill>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3/18/24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3/18/24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pngimg.com/download/65963" TargetMode="External"/><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ublic.tableau.com/app/profile/kateryna.hess/viz/Movies_17049963371590/Sheet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jp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temporarywaffle.blogspot.com/2016/10/31-kid-friendly-halloween-movies-to.html" TargetMode="Externa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CE21144C-7142-868C-DE85-1A0BCBEA54E6}"/>
              </a:ext>
            </a:extLst>
          </p:cNvPr>
          <p:cNvSpPr>
            <a:spLocks noGrp="1"/>
          </p:cNvSpPr>
          <p:nvPr>
            <p:ph type="subTitle" idx="1"/>
          </p:nvPr>
        </p:nvSpPr>
        <p:spPr>
          <a:xfrm>
            <a:off x="1154955" y="1266958"/>
            <a:ext cx="2904124" cy="4528457"/>
          </a:xfrm>
        </p:spPr>
        <p:txBody>
          <a:bodyPr anchor="ctr">
            <a:normAutofit/>
          </a:bodyPr>
          <a:lstStyle/>
          <a:p>
            <a:pPr algn="r"/>
            <a:endParaRPr lang="en-US">
              <a:solidFill>
                <a:schemeClr val="tx2"/>
              </a:solidFill>
            </a:endParaRPr>
          </a:p>
          <a:p>
            <a:pPr algn="r"/>
            <a:r>
              <a:rPr lang="en-US">
                <a:solidFill>
                  <a:schemeClr val="tx2"/>
                </a:solidFill>
              </a:rPr>
              <a:t>By Kateryna Hess</a:t>
            </a:r>
          </a:p>
        </p:txBody>
      </p:sp>
      <p:sp>
        <p:nvSpPr>
          <p:cNvPr id="2" name="Title 1">
            <a:extLst>
              <a:ext uri="{FF2B5EF4-FFF2-40B4-BE49-F238E27FC236}">
                <a16:creationId xmlns:a16="http://schemas.microsoft.com/office/drawing/2014/main" id="{BB877B77-2374-693E-2746-DCADD758BC83}"/>
              </a:ext>
            </a:extLst>
          </p:cNvPr>
          <p:cNvSpPr>
            <a:spLocks noGrp="1"/>
          </p:cNvSpPr>
          <p:nvPr>
            <p:ph type="ctrTitle"/>
          </p:nvPr>
        </p:nvSpPr>
        <p:spPr>
          <a:xfrm>
            <a:off x="4654295" y="1266958"/>
            <a:ext cx="6808362" cy="4528457"/>
          </a:xfrm>
        </p:spPr>
        <p:txBody>
          <a:bodyPr anchor="ctr">
            <a:normAutofit/>
          </a:bodyPr>
          <a:lstStyle/>
          <a:p>
            <a:r>
              <a:rPr lang="en-US" dirty="0"/>
              <a:t>Rockbuster Stealth Data Analysis</a:t>
            </a:r>
          </a:p>
        </p:txBody>
      </p:sp>
    </p:spTree>
    <p:extLst>
      <p:ext uri="{BB962C8B-B14F-4D97-AF65-F5344CB8AC3E}">
        <p14:creationId xmlns:p14="http://schemas.microsoft.com/office/powerpoint/2010/main" val="16463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B0367-3168-B096-61F8-B7FC64C3DBDE}"/>
              </a:ext>
            </a:extLst>
          </p:cNvPr>
          <p:cNvSpPr>
            <a:spLocks noGrp="1"/>
          </p:cNvSpPr>
          <p:nvPr>
            <p:ph type="title"/>
          </p:nvPr>
        </p:nvSpPr>
        <p:spPr>
          <a:xfrm>
            <a:off x="8191925" y="1325880"/>
            <a:ext cx="3352375" cy="3066507"/>
          </a:xfrm>
        </p:spPr>
        <p:txBody>
          <a:bodyPr vert="horz" lIns="91440" tIns="45720" rIns="91440" bIns="45720" rtlCol="0" anchor="b">
            <a:normAutofit/>
          </a:bodyPr>
          <a:lstStyle/>
          <a:p>
            <a:br>
              <a:rPr lang="en-US" sz="5400" b="0" i="0" kern="1200">
                <a:solidFill>
                  <a:srgbClr val="EBEBEB"/>
                </a:solidFill>
                <a:latin typeface="+mj-lt"/>
                <a:ea typeface="+mj-ea"/>
                <a:cs typeface="+mj-cs"/>
              </a:rPr>
            </a:br>
            <a:endParaRPr lang="en-US" sz="5400" b="0" i="0" kern="1200">
              <a:solidFill>
                <a:srgbClr val="EBEBEB"/>
              </a:solidFill>
              <a:latin typeface="+mj-lt"/>
              <a:ea typeface="+mj-ea"/>
              <a:cs typeface="+mj-cs"/>
            </a:endParaRPr>
          </a:p>
        </p:txBody>
      </p:sp>
      <p:sp>
        <p:nvSpPr>
          <p:cNvPr id="4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4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Content Placeholder 26" descr="A group of circles with text&#10;&#10;Description automatically generated">
            <a:extLst>
              <a:ext uri="{FF2B5EF4-FFF2-40B4-BE49-F238E27FC236}">
                <a16:creationId xmlns:a16="http://schemas.microsoft.com/office/drawing/2014/main" id="{120FE952-643F-264D-C7E6-8E637B5A9010}"/>
              </a:ext>
            </a:extLst>
          </p:cNvPr>
          <p:cNvPicPr>
            <a:picLocks noGrp="1" noChangeAspect="1"/>
          </p:cNvPicPr>
          <p:nvPr>
            <p:ph sz="half" idx="2"/>
          </p:nvPr>
        </p:nvPicPr>
        <p:blipFill>
          <a:blip r:embed="rId6"/>
          <a:stretch>
            <a:fillRect/>
          </a:stretch>
        </p:blipFill>
        <p:spPr>
          <a:xfrm>
            <a:off x="1046784" y="838183"/>
            <a:ext cx="5464801" cy="5371654"/>
          </a:xfrm>
          <a:prstGeom prst="rect">
            <a:avLst/>
          </a:prstGeom>
          <a:effectLst/>
        </p:spPr>
      </p:pic>
      <p:sp>
        <p:nvSpPr>
          <p:cNvPr id="28" name="TextBox 27">
            <a:extLst>
              <a:ext uri="{FF2B5EF4-FFF2-40B4-BE49-F238E27FC236}">
                <a16:creationId xmlns:a16="http://schemas.microsoft.com/office/drawing/2014/main" id="{D60E913E-01C4-2F00-32C9-4D49901C703B}"/>
              </a:ext>
            </a:extLst>
          </p:cNvPr>
          <p:cNvSpPr txBox="1"/>
          <p:nvPr/>
        </p:nvSpPr>
        <p:spPr>
          <a:xfrm>
            <a:off x="493059" y="376518"/>
            <a:ext cx="6671340" cy="461665"/>
          </a:xfrm>
          <a:prstGeom prst="rect">
            <a:avLst/>
          </a:prstGeom>
          <a:noFill/>
        </p:spPr>
        <p:txBody>
          <a:bodyPr wrap="square" rtlCol="0">
            <a:spAutoFit/>
          </a:bodyPr>
          <a:lstStyle/>
          <a:p>
            <a:pPr algn="ctr"/>
            <a:r>
              <a:rPr lang="en-US" sz="2400" b="1" dirty="0">
                <a:solidFill>
                  <a:schemeClr val="accent4">
                    <a:lumMod val="50000"/>
                  </a:schemeClr>
                </a:solidFill>
              </a:rPr>
              <a:t>Top 10 Most Profitable Movies </a:t>
            </a:r>
          </a:p>
        </p:txBody>
      </p:sp>
      <p:graphicFrame>
        <p:nvGraphicFramePr>
          <p:cNvPr id="29" name="Table 28">
            <a:extLst>
              <a:ext uri="{FF2B5EF4-FFF2-40B4-BE49-F238E27FC236}">
                <a16:creationId xmlns:a16="http://schemas.microsoft.com/office/drawing/2014/main" id="{206C0AC9-57C0-9F1C-CE97-219E74963A52}"/>
              </a:ext>
            </a:extLst>
          </p:cNvPr>
          <p:cNvGraphicFramePr>
            <a:graphicFrameLocks noGrp="1"/>
          </p:cNvGraphicFramePr>
          <p:nvPr>
            <p:extLst>
              <p:ext uri="{D42A27DB-BD31-4B8C-83A1-F6EECF244321}">
                <p14:modId xmlns:p14="http://schemas.microsoft.com/office/powerpoint/2010/main" val="3342074649"/>
              </p:ext>
            </p:extLst>
          </p:nvPr>
        </p:nvGraphicFramePr>
        <p:xfrm>
          <a:off x="7978726" y="1350182"/>
          <a:ext cx="3565574" cy="4859652"/>
        </p:xfrm>
        <a:graphic>
          <a:graphicData uri="http://schemas.openxmlformats.org/drawingml/2006/table">
            <a:tbl>
              <a:tblPr firstRow="1" bandRow="1">
                <a:tableStyleId>{00A15C55-8517-42AA-B614-E9B94910E393}</a:tableStyleId>
              </a:tblPr>
              <a:tblGrid>
                <a:gridCol w="2206771">
                  <a:extLst>
                    <a:ext uri="{9D8B030D-6E8A-4147-A177-3AD203B41FA5}">
                      <a16:colId xmlns:a16="http://schemas.microsoft.com/office/drawing/2014/main" val="205615162"/>
                    </a:ext>
                  </a:extLst>
                </a:gridCol>
                <a:gridCol w="1358803">
                  <a:extLst>
                    <a:ext uri="{9D8B030D-6E8A-4147-A177-3AD203B41FA5}">
                      <a16:colId xmlns:a16="http://schemas.microsoft.com/office/drawing/2014/main" val="1007671176"/>
                    </a:ext>
                  </a:extLst>
                </a:gridCol>
              </a:tblGrid>
              <a:tr h="583202">
                <a:tc>
                  <a:txBody>
                    <a:bodyPr/>
                    <a:lstStyle/>
                    <a:p>
                      <a:pPr algn="ctr" fontAlgn="ctr"/>
                      <a:r>
                        <a:rPr lang="en-US" sz="1600" b="0" u="none" strike="noStrike" dirty="0">
                          <a:solidFill>
                            <a:srgbClr val="000000"/>
                          </a:solidFill>
                          <a:effectLst/>
                        </a:rPr>
                        <a:t>Top 10 movie Most Revenue</a:t>
                      </a:r>
                      <a:endParaRPr lang="en-US"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600" b="0" u="none" strike="noStrike" dirty="0">
                          <a:solidFill>
                            <a:srgbClr val="000000"/>
                          </a:solidFill>
                          <a:effectLst/>
                        </a:rPr>
                        <a:t>Genre</a:t>
                      </a:r>
                      <a:endParaRPr lang="en-US" sz="16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89481698"/>
                  </a:ext>
                </a:extLst>
              </a:tr>
              <a:tr h="427645">
                <a:tc>
                  <a:txBody>
                    <a:bodyPr/>
                    <a:lstStyle/>
                    <a:p>
                      <a:pPr algn="ctr" fontAlgn="b"/>
                      <a:r>
                        <a:rPr lang="en-US" sz="1400" b="0" u="none" strike="noStrike">
                          <a:solidFill>
                            <a:srgbClr val="000000"/>
                          </a:solidFill>
                          <a:effectLst/>
                        </a:rPr>
                        <a:t>Telegraph Voyage</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Music</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00438915"/>
                  </a:ext>
                </a:extLst>
              </a:tr>
              <a:tr h="427645">
                <a:tc>
                  <a:txBody>
                    <a:bodyPr/>
                    <a:lstStyle/>
                    <a:p>
                      <a:pPr algn="ctr" fontAlgn="b"/>
                      <a:r>
                        <a:rPr lang="en-US" sz="1400" b="0" u="none" strike="noStrike">
                          <a:solidFill>
                            <a:srgbClr val="000000"/>
                          </a:solidFill>
                          <a:effectLst/>
                        </a:rPr>
                        <a:t>Zorro Ark</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Comedy</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447373301"/>
                  </a:ext>
                </a:extLst>
              </a:tr>
              <a:tr h="427645">
                <a:tc>
                  <a:txBody>
                    <a:bodyPr/>
                    <a:lstStyle/>
                    <a:p>
                      <a:pPr algn="ctr" fontAlgn="b"/>
                      <a:r>
                        <a:rPr lang="en-US" sz="1400" b="0" u="none" strike="noStrike">
                          <a:solidFill>
                            <a:srgbClr val="000000"/>
                          </a:solidFill>
                          <a:effectLst/>
                        </a:rPr>
                        <a:t>Wife Turn</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Documentary</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024652709"/>
                  </a:ext>
                </a:extLst>
              </a:tr>
              <a:tr h="427645">
                <a:tc>
                  <a:txBody>
                    <a:bodyPr/>
                    <a:lstStyle/>
                    <a:p>
                      <a:pPr algn="ctr" fontAlgn="b"/>
                      <a:r>
                        <a:rPr lang="en-US" sz="1400" b="0" u="none" strike="noStrike" dirty="0">
                          <a:solidFill>
                            <a:srgbClr val="000000"/>
                          </a:solidFill>
                          <a:effectLst/>
                        </a:rPr>
                        <a:t>Innocent Usual</a:t>
                      </a:r>
                      <a:endParaRPr lang="en-US" sz="1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Foreign</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01122449"/>
                  </a:ext>
                </a:extLst>
              </a:tr>
              <a:tr h="427645">
                <a:tc>
                  <a:txBody>
                    <a:bodyPr/>
                    <a:lstStyle/>
                    <a:p>
                      <a:pPr algn="ctr" fontAlgn="b"/>
                      <a:r>
                        <a:rPr lang="en-US" sz="1400" b="0" u="none" strike="noStrike">
                          <a:solidFill>
                            <a:srgbClr val="000000"/>
                          </a:solidFill>
                          <a:effectLst/>
                        </a:rPr>
                        <a:t>Hustler Party</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Comedy</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811682956"/>
                  </a:ext>
                </a:extLst>
              </a:tr>
              <a:tr h="427645">
                <a:tc>
                  <a:txBody>
                    <a:bodyPr/>
                    <a:lstStyle/>
                    <a:p>
                      <a:pPr algn="ctr" fontAlgn="b"/>
                      <a:r>
                        <a:rPr lang="en-US" sz="1400" b="0" u="none" strike="noStrike">
                          <a:solidFill>
                            <a:srgbClr val="000000"/>
                          </a:solidFill>
                          <a:effectLst/>
                        </a:rPr>
                        <a:t>Saturday Lambs</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Sports</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48945317"/>
                  </a:ext>
                </a:extLst>
              </a:tr>
              <a:tr h="427645">
                <a:tc>
                  <a:txBody>
                    <a:bodyPr/>
                    <a:lstStyle/>
                    <a:p>
                      <a:pPr algn="ctr" fontAlgn="b"/>
                      <a:r>
                        <a:rPr lang="en-US" sz="1400" b="0" u="none" strike="noStrike">
                          <a:solidFill>
                            <a:srgbClr val="000000"/>
                          </a:solidFill>
                          <a:effectLst/>
                        </a:rPr>
                        <a:t>Titans Jerk</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Sci-Fi</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51322059"/>
                  </a:ext>
                </a:extLst>
              </a:tr>
              <a:tr h="427645">
                <a:tc>
                  <a:txBody>
                    <a:bodyPr/>
                    <a:lstStyle/>
                    <a:p>
                      <a:pPr algn="ctr" fontAlgn="b"/>
                      <a:r>
                        <a:rPr lang="en-US" sz="1400" b="0" u="none" strike="noStrike">
                          <a:solidFill>
                            <a:srgbClr val="000000"/>
                          </a:solidFill>
                          <a:effectLst/>
                        </a:rPr>
                        <a:t>Harry Idaho</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Drama</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334388933"/>
                  </a:ext>
                </a:extLst>
              </a:tr>
              <a:tr h="427645">
                <a:tc>
                  <a:txBody>
                    <a:bodyPr/>
                    <a:lstStyle/>
                    <a:p>
                      <a:pPr algn="ctr" fontAlgn="b"/>
                      <a:r>
                        <a:rPr lang="en-US" sz="1400" b="0" u="none" strike="noStrike">
                          <a:solidFill>
                            <a:srgbClr val="000000"/>
                          </a:solidFill>
                          <a:effectLst/>
                        </a:rPr>
                        <a:t>Torque Bound</a:t>
                      </a:r>
                      <a:endParaRPr lang="en-US" sz="14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a:solidFill>
                            <a:srgbClr val="000000"/>
                          </a:solidFill>
                          <a:effectLst/>
                        </a:rPr>
                        <a:t>Drama</a:t>
                      </a:r>
                      <a:endParaRPr lang="en-US" sz="14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283061283"/>
                  </a:ext>
                </a:extLst>
              </a:tr>
              <a:tr h="427645">
                <a:tc>
                  <a:txBody>
                    <a:bodyPr/>
                    <a:lstStyle/>
                    <a:p>
                      <a:pPr algn="ctr" fontAlgn="b"/>
                      <a:r>
                        <a:rPr lang="en-US" sz="1400" b="0" u="none" strike="noStrike" dirty="0">
                          <a:solidFill>
                            <a:srgbClr val="000000"/>
                          </a:solidFill>
                          <a:effectLst/>
                        </a:rPr>
                        <a:t>Dogma Family</a:t>
                      </a:r>
                      <a:endParaRPr lang="en-US" sz="14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ctr"/>
                      <a:r>
                        <a:rPr lang="en-US" sz="1400" b="0" u="none" strike="noStrike" dirty="0">
                          <a:solidFill>
                            <a:srgbClr val="000000"/>
                          </a:solidFill>
                          <a:effectLst/>
                        </a:rPr>
                        <a:t>Animation</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736256829"/>
                  </a:ext>
                </a:extLst>
              </a:tr>
            </a:tbl>
          </a:graphicData>
        </a:graphic>
      </p:graphicFrame>
    </p:spTree>
    <p:extLst>
      <p:ext uri="{BB962C8B-B14F-4D97-AF65-F5344CB8AC3E}">
        <p14:creationId xmlns:p14="http://schemas.microsoft.com/office/powerpoint/2010/main" val="130826518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3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3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7" name="Picture 3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3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4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A13F47C-64CB-7165-0A8D-6083DEBE270E}"/>
              </a:ext>
            </a:extLst>
          </p:cNvPr>
          <p:cNvSpPr>
            <a:spLocks noGrp="1"/>
          </p:cNvSpPr>
          <p:nvPr>
            <p:ph type="title"/>
          </p:nvPr>
        </p:nvSpPr>
        <p:spPr>
          <a:xfrm>
            <a:off x="648930" y="629267"/>
            <a:ext cx="9252154" cy="535781"/>
          </a:xfrm>
        </p:spPr>
        <p:txBody>
          <a:bodyPr vert="horz" lIns="91440" tIns="45720" rIns="91440" bIns="45720" rtlCol="0" anchor="t">
            <a:normAutofit fontScale="90000"/>
          </a:bodyPr>
          <a:lstStyle/>
          <a:p>
            <a:pPr>
              <a:lnSpc>
                <a:spcPct val="90000"/>
              </a:lnSpc>
            </a:pPr>
            <a:r>
              <a:rPr lang="en-US" sz="3300" b="1" i="0" kern="1200" dirty="0">
                <a:solidFill>
                  <a:srgbClr val="FFC000"/>
                </a:solidFill>
                <a:latin typeface="+mj-lt"/>
                <a:ea typeface="+mj-ea"/>
                <a:cs typeface="+mj-cs"/>
              </a:rPr>
              <a:t>Understand Customer Behavior</a:t>
            </a:r>
            <a:br>
              <a:rPr lang="en-US" sz="3300" b="0" i="0" kern="1200" dirty="0">
                <a:solidFill>
                  <a:srgbClr val="EBEBEB"/>
                </a:solidFill>
                <a:latin typeface="+mj-lt"/>
                <a:ea typeface="+mj-ea"/>
                <a:cs typeface="+mj-cs"/>
              </a:rPr>
            </a:br>
            <a:endParaRPr lang="en-US" sz="3300" b="0" i="0" kern="1200" dirty="0">
              <a:solidFill>
                <a:srgbClr val="EBEBEB"/>
              </a:solidFill>
              <a:latin typeface="+mj-lt"/>
              <a:ea typeface="+mj-ea"/>
              <a:cs typeface="+mj-cs"/>
            </a:endParaRPr>
          </a:p>
        </p:txBody>
      </p:sp>
      <p:sp useBgFill="1">
        <p:nvSpPr>
          <p:cNvPr id="49" name="Freeform: Shape 48">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graphicFrame>
        <p:nvGraphicFramePr>
          <p:cNvPr id="5" name="Content Placeholder 4">
            <a:extLst>
              <a:ext uri="{FF2B5EF4-FFF2-40B4-BE49-F238E27FC236}">
                <a16:creationId xmlns:a16="http://schemas.microsoft.com/office/drawing/2014/main" id="{6D0D0B06-011E-59DB-FF5B-8BB1C98BA585}"/>
              </a:ext>
            </a:extLst>
          </p:cNvPr>
          <p:cNvGraphicFramePr>
            <a:graphicFrameLocks/>
          </p:cNvGraphicFramePr>
          <p:nvPr>
            <p:extLst>
              <p:ext uri="{D42A27DB-BD31-4B8C-83A1-F6EECF244321}">
                <p14:modId xmlns:p14="http://schemas.microsoft.com/office/powerpoint/2010/main" val="3184871039"/>
              </p:ext>
            </p:extLst>
          </p:nvPr>
        </p:nvGraphicFramePr>
        <p:xfrm>
          <a:off x="772100" y="2548280"/>
          <a:ext cx="4150879" cy="3978025"/>
        </p:xfrm>
        <a:graphic>
          <a:graphicData uri="http://schemas.openxmlformats.org/drawingml/2006/chart">
            <c:chart xmlns:c="http://schemas.openxmlformats.org/drawingml/2006/chart" xmlns:r="http://schemas.openxmlformats.org/officeDocument/2006/relationships" r:id="rId6"/>
          </a:graphicData>
        </a:graphic>
      </p:graphicFrame>
      <p:pic>
        <p:nvPicPr>
          <p:cNvPr id="22" name="Picture 21" descr="A screenshot of a computer screen&#10;&#10;Description automatically generated">
            <a:extLst>
              <a:ext uri="{FF2B5EF4-FFF2-40B4-BE49-F238E27FC236}">
                <a16:creationId xmlns:a16="http://schemas.microsoft.com/office/drawing/2014/main" id="{F8789B9F-F3BC-F345-C89D-72BB18FB6F36}"/>
              </a:ext>
            </a:extLst>
          </p:cNvPr>
          <p:cNvPicPr>
            <a:picLocks noChangeAspect="1"/>
          </p:cNvPicPr>
          <p:nvPr/>
        </p:nvPicPr>
        <p:blipFill>
          <a:blip r:embed="rId7"/>
          <a:stretch>
            <a:fillRect/>
          </a:stretch>
        </p:blipFill>
        <p:spPr>
          <a:xfrm>
            <a:off x="5124303" y="3809589"/>
            <a:ext cx="754158" cy="1000887"/>
          </a:xfrm>
          <a:prstGeom prst="rect">
            <a:avLst/>
          </a:prstGeom>
        </p:spPr>
      </p:pic>
      <p:sp>
        <p:nvSpPr>
          <p:cNvPr id="25" name="TextBox 24">
            <a:extLst>
              <a:ext uri="{FF2B5EF4-FFF2-40B4-BE49-F238E27FC236}">
                <a16:creationId xmlns:a16="http://schemas.microsoft.com/office/drawing/2014/main" id="{B42D1BAF-D15A-FE92-BCD6-55E7E1175512}"/>
              </a:ext>
            </a:extLst>
          </p:cNvPr>
          <p:cNvSpPr txBox="1"/>
          <p:nvPr/>
        </p:nvSpPr>
        <p:spPr>
          <a:xfrm>
            <a:off x="1745148" y="2693326"/>
            <a:ext cx="3177831" cy="369332"/>
          </a:xfrm>
          <a:prstGeom prst="rect">
            <a:avLst/>
          </a:prstGeom>
          <a:noFill/>
        </p:spPr>
        <p:txBody>
          <a:bodyPr wrap="square" rtlCol="0">
            <a:spAutoFit/>
          </a:bodyPr>
          <a:lstStyle/>
          <a:p>
            <a:pPr defTabSz="361188">
              <a:spcAft>
                <a:spcPts val="600"/>
              </a:spcAft>
            </a:pPr>
            <a:r>
              <a:rPr lang="en-US" b="1" kern="1200" dirty="0">
                <a:solidFill>
                  <a:srgbClr val="FFC000"/>
                </a:solidFill>
                <a:latin typeface="+mn-lt"/>
                <a:ea typeface="+mn-ea"/>
                <a:cs typeface="+mn-cs"/>
              </a:rPr>
              <a:t>Film Popularity by Rating </a:t>
            </a:r>
            <a:endParaRPr lang="en-US" b="1" dirty="0">
              <a:solidFill>
                <a:srgbClr val="FFC000"/>
              </a:solidFill>
            </a:endParaRPr>
          </a:p>
        </p:txBody>
      </p:sp>
      <p:sp>
        <p:nvSpPr>
          <p:cNvPr id="27" name="TextBox 26">
            <a:extLst>
              <a:ext uri="{FF2B5EF4-FFF2-40B4-BE49-F238E27FC236}">
                <a16:creationId xmlns:a16="http://schemas.microsoft.com/office/drawing/2014/main" id="{F0E8D9C8-5BAA-3123-A205-22D601974065}"/>
              </a:ext>
            </a:extLst>
          </p:cNvPr>
          <p:cNvSpPr txBox="1"/>
          <p:nvPr/>
        </p:nvSpPr>
        <p:spPr>
          <a:xfrm>
            <a:off x="6275295" y="3589671"/>
            <a:ext cx="5017400" cy="1200329"/>
          </a:xfrm>
          <a:prstGeom prst="rect">
            <a:avLst/>
          </a:prstGeom>
          <a:noFill/>
        </p:spPr>
        <p:txBody>
          <a:bodyPr wrap="square" rtlCol="0">
            <a:spAutoFit/>
          </a:bodyPr>
          <a:lstStyle/>
          <a:p>
            <a:r>
              <a:rPr lang="en-US" dirty="0">
                <a:latin typeface="Al Tarikh" pitchFamily="2" charset="-78"/>
                <a:cs typeface="Al Tarikh" pitchFamily="2" charset="-78"/>
              </a:rPr>
              <a:t>The pie chart  Film Popularity by Rating suggests customers prefer PG-13 and mature-rated films, with family-friendly G-rated movies being the least rented.</a:t>
            </a:r>
          </a:p>
        </p:txBody>
      </p:sp>
      <p:sp>
        <p:nvSpPr>
          <p:cNvPr id="28" name="TextBox 27">
            <a:extLst>
              <a:ext uri="{FF2B5EF4-FFF2-40B4-BE49-F238E27FC236}">
                <a16:creationId xmlns:a16="http://schemas.microsoft.com/office/drawing/2014/main" id="{186D2B8F-C781-A748-2EFF-EF4145810366}"/>
              </a:ext>
            </a:extLst>
          </p:cNvPr>
          <p:cNvSpPr txBox="1"/>
          <p:nvPr/>
        </p:nvSpPr>
        <p:spPr>
          <a:xfrm>
            <a:off x="6390247" y="2669685"/>
            <a:ext cx="4437529" cy="369332"/>
          </a:xfrm>
          <a:prstGeom prst="rect">
            <a:avLst/>
          </a:prstGeom>
          <a:noFill/>
        </p:spPr>
        <p:txBody>
          <a:bodyPr wrap="square" rtlCol="0">
            <a:spAutoFit/>
          </a:bodyPr>
          <a:lstStyle/>
          <a:p>
            <a:r>
              <a:rPr lang="en-US" b="1" dirty="0">
                <a:solidFill>
                  <a:srgbClr val="FFC000"/>
                </a:solidFill>
              </a:rPr>
              <a:t>What types of films are more popular?</a:t>
            </a:r>
          </a:p>
        </p:txBody>
      </p:sp>
    </p:spTree>
    <p:extLst>
      <p:ext uri="{BB962C8B-B14F-4D97-AF65-F5344CB8AC3E}">
        <p14:creationId xmlns:p14="http://schemas.microsoft.com/office/powerpoint/2010/main" val="4204916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62F4-3CA3-9605-0B2F-30D0694983B7}"/>
              </a:ext>
            </a:extLst>
          </p:cNvPr>
          <p:cNvSpPr>
            <a:spLocks noGrp="1"/>
          </p:cNvSpPr>
          <p:nvPr>
            <p:ph type="title"/>
          </p:nvPr>
        </p:nvSpPr>
        <p:spPr>
          <a:xfrm>
            <a:off x="648930" y="629266"/>
            <a:ext cx="9252154" cy="679581"/>
          </a:xfrm>
        </p:spPr>
        <p:txBody>
          <a:bodyPr>
            <a:normAutofit/>
          </a:bodyPr>
          <a:lstStyle/>
          <a:p>
            <a:r>
              <a:rPr lang="en-US" sz="3200" b="1" dirty="0">
                <a:solidFill>
                  <a:srgbClr val="FFC000"/>
                </a:solidFill>
              </a:rPr>
              <a:t>What types of Film Genre customers prefer?</a:t>
            </a:r>
          </a:p>
        </p:txBody>
      </p:sp>
      <p:pic>
        <p:nvPicPr>
          <p:cNvPr id="5" name="Content Placeholder 4" descr="A graph with blue and red dots&#10;&#10;Description automatically generated">
            <a:extLst>
              <a:ext uri="{FF2B5EF4-FFF2-40B4-BE49-F238E27FC236}">
                <a16:creationId xmlns:a16="http://schemas.microsoft.com/office/drawing/2014/main" id="{A6D2EAB6-FF19-251E-9118-3774ECD6917D}"/>
              </a:ext>
            </a:extLst>
          </p:cNvPr>
          <p:cNvPicPr>
            <a:picLocks noChangeAspect="1"/>
          </p:cNvPicPr>
          <p:nvPr/>
        </p:nvPicPr>
        <p:blipFill>
          <a:blip r:embed="rId3"/>
          <a:stretch>
            <a:fillRect/>
          </a:stretch>
        </p:blipFill>
        <p:spPr>
          <a:xfrm>
            <a:off x="636914" y="1461247"/>
            <a:ext cx="6776897" cy="4787152"/>
          </a:xfrm>
          <a:prstGeom prst="rect">
            <a:avLst/>
          </a:prstGeom>
          <a:effectLst>
            <a:outerShdw blurRad="50800" dist="38100" dir="5400000" algn="t" rotWithShape="0">
              <a:prstClr val="black">
                <a:alpha val="43000"/>
              </a:prstClr>
            </a:outerShdw>
          </a:effectLst>
        </p:spPr>
      </p:pic>
      <p:sp>
        <p:nvSpPr>
          <p:cNvPr id="9" name="Content Placeholder 8">
            <a:extLst>
              <a:ext uri="{FF2B5EF4-FFF2-40B4-BE49-F238E27FC236}">
                <a16:creationId xmlns:a16="http://schemas.microsoft.com/office/drawing/2014/main" id="{F24D903D-E95E-681C-2065-DF58E38EF58D}"/>
              </a:ext>
            </a:extLst>
          </p:cNvPr>
          <p:cNvSpPr>
            <a:spLocks noGrp="1"/>
          </p:cNvSpPr>
          <p:nvPr>
            <p:ph idx="1"/>
          </p:nvPr>
        </p:nvSpPr>
        <p:spPr>
          <a:xfrm>
            <a:off x="7691718" y="1595014"/>
            <a:ext cx="3567953" cy="4196185"/>
          </a:xfrm>
        </p:spPr>
        <p:txBody>
          <a:bodyPr>
            <a:normAutofit/>
          </a:bodyPr>
          <a:lstStyle/>
          <a:p>
            <a:r>
              <a:rPr lang="en-US" dirty="0">
                <a:latin typeface="Söhne"/>
              </a:rPr>
              <a:t>G</a:t>
            </a:r>
            <a:r>
              <a:rPr lang="en-US" b="0" i="0" dirty="0">
                <a:effectLst/>
                <a:latin typeface="Söhne"/>
              </a:rPr>
              <a:t>enres like Sports, Sci-Fi, and Animation have larger bubbles situated higher on the chart, indicating both high rental counts and significant revenue generation. </a:t>
            </a:r>
          </a:p>
          <a:p>
            <a:r>
              <a:rPr lang="en-US" dirty="0">
                <a:latin typeface="Söhne"/>
              </a:rPr>
              <a:t>T</a:t>
            </a:r>
            <a:r>
              <a:rPr lang="en-US" b="0" i="0" dirty="0">
                <a:effectLst/>
                <a:latin typeface="Söhne"/>
              </a:rPr>
              <a:t>he Thriller genre, despite a high number of rentals, shows a comparatively smaller bubble, suggesting lower revenue per rental.</a:t>
            </a:r>
            <a:r>
              <a:rPr lang="en-US" b="0" i="0" dirty="0">
                <a:solidFill>
                  <a:srgbClr val="374151"/>
                </a:solidFill>
                <a:effectLst/>
                <a:latin typeface="Söhne"/>
              </a:rPr>
              <a:t>. </a:t>
            </a:r>
            <a:endParaRPr lang="en-US" dirty="0"/>
          </a:p>
        </p:txBody>
      </p:sp>
    </p:spTree>
    <p:extLst>
      <p:ext uri="{BB962C8B-B14F-4D97-AF65-F5344CB8AC3E}">
        <p14:creationId xmlns:p14="http://schemas.microsoft.com/office/powerpoint/2010/main" val="338619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7C70311-D061-E38F-0985-2D0545641293}"/>
              </a:ext>
            </a:extLst>
          </p:cNvPr>
          <p:cNvSpPr>
            <a:spLocks noGrp="1"/>
          </p:cNvSpPr>
          <p:nvPr>
            <p:ph type="title"/>
          </p:nvPr>
        </p:nvSpPr>
        <p:spPr>
          <a:xfrm>
            <a:off x="4536141" y="629266"/>
            <a:ext cx="5513711" cy="1641986"/>
          </a:xfrm>
        </p:spPr>
        <p:txBody>
          <a:bodyPr vert="horz" lIns="91440" tIns="45720" rIns="91440" bIns="45720" rtlCol="0" anchor="t">
            <a:normAutofit/>
          </a:bodyPr>
          <a:lstStyle/>
          <a:p>
            <a:r>
              <a:rPr lang="en-US" sz="2800" b="1" dirty="0">
                <a:solidFill>
                  <a:schemeClr val="accent3"/>
                </a:solidFill>
              </a:rPr>
              <a:t>Revenue and Rental Comparison: Short vs. Long Duration Films.</a:t>
            </a:r>
          </a:p>
        </p:txBody>
      </p:sp>
      <p:pic>
        <p:nvPicPr>
          <p:cNvPr id="24" name="Picture Placeholder 23" descr="A film strip with a black background&#10;&#10;Description automatically generated">
            <a:extLst>
              <a:ext uri="{FF2B5EF4-FFF2-40B4-BE49-F238E27FC236}">
                <a16:creationId xmlns:a16="http://schemas.microsoft.com/office/drawing/2014/main" id="{FE3F43D0-598F-A981-4660-1A32B42A099D}"/>
              </a:ext>
            </a:extLst>
          </p:cNvPr>
          <p:cNvPicPr>
            <a:picLocks noGrp="1" noChangeAspect="1"/>
          </p:cNvPicPr>
          <p:nvPr>
            <p:ph type="pic" idx="1"/>
          </p:nvPr>
        </p:nvPicPr>
        <p:blipFill>
          <a:blip r:embed="rId7">
            <a:extLst>
              <a:ext uri="{837473B0-CC2E-450A-ABE3-18F120FF3D39}">
                <a1611:picAttrSrcUrl xmlns:a1611="http://schemas.microsoft.com/office/drawing/2016/11/main" r:id="rId8"/>
              </a:ext>
            </a:extLst>
          </a:blip>
          <a:srcRect l="34024" r="34024"/>
          <a:stretch>
            <a:fillRect/>
          </a:stretch>
        </p:blipFill>
        <p:spPr>
          <a:xfrm>
            <a:off x="989001" y="606347"/>
            <a:ext cx="3200400" cy="4572000"/>
          </a:xfrm>
        </p:spPr>
      </p:pic>
      <p:graphicFrame>
        <p:nvGraphicFramePr>
          <p:cNvPr id="30" name="Table 29">
            <a:extLst>
              <a:ext uri="{FF2B5EF4-FFF2-40B4-BE49-F238E27FC236}">
                <a16:creationId xmlns:a16="http://schemas.microsoft.com/office/drawing/2014/main" id="{53E415C6-A26B-A689-3451-4444E0CDE377}"/>
              </a:ext>
            </a:extLst>
          </p:cNvPr>
          <p:cNvGraphicFramePr>
            <a:graphicFrameLocks noGrp="1"/>
          </p:cNvGraphicFramePr>
          <p:nvPr>
            <p:extLst>
              <p:ext uri="{D42A27DB-BD31-4B8C-83A1-F6EECF244321}">
                <p14:modId xmlns:p14="http://schemas.microsoft.com/office/powerpoint/2010/main" val="923270402"/>
              </p:ext>
            </p:extLst>
          </p:nvPr>
        </p:nvGraphicFramePr>
        <p:xfrm>
          <a:off x="4666055" y="2248392"/>
          <a:ext cx="6490542" cy="1722120"/>
        </p:xfrm>
        <a:graphic>
          <a:graphicData uri="http://schemas.openxmlformats.org/drawingml/2006/table">
            <a:tbl>
              <a:tblPr firstRow="1" bandRow="1">
                <a:tableStyleId>{21E4AEA4-8DFA-4A89-87EB-49C32662AFE0}</a:tableStyleId>
              </a:tblPr>
              <a:tblGrid>
                <a:gridCol w="2163514">
                  <a:extLst>
                    <a:ext uri="{9D8B030D-6E8A-4147-A177-3AD203B41FA5}">
                      <a16:colId xmlns:a16="http://schemas.microsoft.com/office/drawing/2014/main" val="1232751271"/>
                    </a:ext>
                  </a:extLst>
                </a:gridCol>
                <a:gridCol w="2163514">
                  <a:extLst>
                    <a:ext uri="{9D8B030D-6E8A-4147-A177-3AD203B41FA5}">
                      <a16:colId xmlns:a16="http://schemas.microsoft.com/office/drawing/2014/main" val="1056985504"/>
                    </a:ext>
                  </a:extLst>
                </a:gridCol>
                <a:gridCol w="2163514">
                  <a:extLst>
                    <a:ext uri="{9D8B030D-6E8A-4147-A177-3AD203B41FA5}">
                      <a16:colId xmlns:a16="http://schemas.microsoft.com/office/drawing/2014/main" val="3258138509"/>
                    </a:ext>
                  </a:extLst>
                </a:gridCol>
              </a:tblGrid>
              <a:tr h="541020">
                <a:tc>
                  <a:txBody>
                    <a:bodyPr/>
                    <a:lstStyle/>
                    <a:p>
                      <a:pPr algn="ctr"/>
                      <a:r>
                        <a:rPr lang="en-US" dirty="0"/>
                        <a:t>Film Length Category</a:t>
                      </a:r>
                    </a:p>
                  </a:txBody>
                  <a:tcPr/>
                </a:tc>
                <a:tc>
                  <a:txBody>
                    <a:bodyPr/>
                    <a:lstStyle/>
                    <a:p>
                      <a:pPr algn="ctr"/>
                      <a:r>
                        <a:rPr lang="en-US" dirty="0"/>
                        <a:t>Rental Count</a:t>
                      </a:r>
                    </a:p>
                  </a:txBody>
                  <a:tcPr/>
                </a:tc>
                <a:tc>
                  <a:txBody>
                    <a:bodyPr/>
                    <a:lstStyle/>
                    <a:p>
                      <a:pPr algn="ctr"/>
                      <a:r>
                        <a:rPr lang="en-US" dirty="0"/>
                        <a:t>Total Sales</a:t>
                      </a:r>
                    </a:p>
                  </a:txBody>
                  <a:tcPr/>
                </a:tc>
                <a:extLst>
                  <a:ext uri="{0D108BD9-81ED-4DB2-BD59-A6C34878D82A}">
                    <a16:rowId xmlns:a16="http://schemas.microsoft.com/office/drawing/2014/main" val="1111670129"/>
                  </a:ext>
                </a:extLst>
              </a:tr>
              <a:tr h="541020">
                <a:tc>
                  <a:txBody>
                    <a:bodyPr/>
                    <a:lstStyle/>
                    <a:p>
                      <a:pPr algn="ctr"/>
                      <a:r>
                        <a:rPr lang="en-US" dirty="0"/>
                        <a:t>Longest Length</a:t>
                      </a:r>
                    </a:p>
                  </a:txBody>
                  <a:tcPr/>
                </a:tc>
                <a:tc>
                  <a:txBody>
                    <a:bodyPr/>
                    <a:lstStyle/>
                    <a:p>
                      <a:pPr algn="ctr"/>
                      <a:r>
                        <a:rPr lang="en-US" dirty="0"/>
                        <a:t>150</a:t>
                      </a:r>
                    </a:p>
                  </a:txBody>
                  <a:tcPr/>
                </a:tc>
                <a:tc>
                  <a:txBody>
                    <a:bodyPr/>
                    <a:lstStyle/>
                    <a:p>
                      <a:pPr algn="ctr"/>
                      <a:r>
                        <a:rPr lang="en-US" dirty="0"/>
                        <a:t>$678.50</a:t>
                      </a:r>
                    </a:p>
                  </a:txBody>
                  <a:tcPr/>
                </a:tc>
                <a:extLst>
                  <a:ext uri="{0D108BD9-81ED-4DB2-BD59-A6C34878D82A}">
                    <a16:rowId xmlns:a16="http://schemas.microsoft.com/office/drawing/2014/main" val="2376444273"/>
                  </a:ext>
                </a:extLst>
              </a:tr>
              <a:tr h="541020">
                <a:tc>
                  <a:txBody>
                    <a:bodyPr/>
                    <a:lstStyle/>
                    <a:p>
                      <a:pPr algn="ctr"/>
                      <a:r>
                        <a:rPr lang="en-US" dirty="0"/>
                        <a:t>Shortest Length</a:t>
                      </a:r>
                    </a:p>
                  </a:txBody>
                  <a:tcPr/>
                </a:tc>
                <a:tc>
                  <a:txBody>
                    <a:bodyPr/>
                    <a:lstStyle/>
                    <a:p>
                      <a:pPr algn="ctr"/>
                      <a:r>
                        <a:rPr lang="en-US" dirty="0"/>
                        <a:t>91</a:t>
                      </a:r>
                    </a:p>
                  </a:txBody>
                  <a:tcPr/>
                </a:tc>
                <a:tc>
                  <a:txBody>
                    <a:bodyPr/>
                    <a:lstStyle/>
                    <a:p>
                      <a:pPr algn="ctr"/>
                      <a:r>
                        <a:rPr lang="en-US" dirty="0"/>
                        <a:t>$331.09</a:t>
                      </a:r>
                    </a:p>
                  </a:txBody>
                  <a:tcPr/>
                </a:tc>
                <a:extLst>
                  <a:ext uri="{0D108BD9-81ED-4DB2-BD59-A6C34878D82A}">
                    <a16:rowId xmlns:a16="http://schemas.microsoft.com/office/drawing/2014/main" val="4264738587"/>
                  </a:ext>
                </a:extLst>
              </a:tr>
            </a:tbl>
          </a:graphicData>
        </a:graphic>
      </p:graphicFrame>
      <p:sp>
        <p:nvSpPr>
          <p:cNvPr id="32" name="TextBox 31">
            <a:extLst>
              <a:ext uri="{FF2B5EF4-FFF2-40B4-BE49-F238E27FC236}">
                <a16:creationId xmlns:a16="http://schemas.microsoft.com/office/drawing/2014/main" id="{1203FC4E-FF1B-07AC-FFD4-B379D06EBF62}"/>
              </a:ext>
            </a:extLst>
          </p:cNvPr>
          <p:cNvSpPr txBox="1"/>
          <p:nvPr/>
        </p:nvSpPr>
        <p:spPr>
          <a:xfrm>
            <a:off x="1240812" y="4670515"/>
            <a:ext cx="10298859" cy="163121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latin typeface="Al Tarikh" pitchFamily="2" charset="-78"/>
                <a:cs typeface="Al Tarikh" pitchFamily="2" charset="-78"/>
              </a:rPr>
              <a:t>This data suggests that customers have preference for longer films, which could be perceived as providing more value or entertainment, hence the greater number of rentals and higher total revenue. </a:t>
            </a:r>
          </a:p>
          <a:p>
            <a:pPr marL="342900" indent="-342900">
              <a:buFont typeface="Arial" panose="020B0604020202020204" pitchFamily="34" charset="0"/>
              <a:buChar char="•"/>
            </a:pPr>
            <a:r>
              <a:rPr lang="en-US" sz="2000" b="0" i="0" dirty="0">
                <a:effectLst/>
                <a:latin typeface="Al Tarikh" pitchFamily="2" charset="-78"/>
                <a:cs typeface="Al Tarikh" pitchFamily="2" charset="-78"/>
              </a:rPr>
              <a:t>Further analysis shows the most rental of the films happens around 3pm and the busiest days are Tuesday, Saturday and Sunday.</a:t>
            </a:r>
            <a:r>
              <a:rPr lang="en-US" sz="2000" dirty="0">
                <a:latin typeface="Al Tarikh" pitchFamily="2" charset="-78"/>
                <a:cs typeface="Al Tarikh" pitchFamily="2" charset="-78"/>
              </a:rPr>
              <a:t> </a:t>
            </a:r>
          </a:p>
        </p:txBody>
      </p:sp>
    </p:spTree>
    <p:extLst>
      <p:ext uri="{BB962C8B-B14F-4D97-AF65-F5344CB8AC3E}">
        <p14:creationId xmlns:p14="http://schemas.microsoft.com/office/powerpoint/2010/main" val="2189057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9" name="Picture 5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1" name="Oval 6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3" name="Picture 6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6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6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Title 1">
            <a:extLst>
              <a:ext uri="{FF2B5EF4-FFF2-40B4-BE49-F238E27FC236}">
                <a16:creationId xmlns:a16="http://schemas.microsoft.com/office/drawing/2014/main" id="{4BEB3BFC-3AEC-94A0-E507-6F977BB0CFF0}"/>
              </a:ext>
            </a:extLst>
          </p:cNvPr>
          <p:cNvSpPr>
            <a:spLocks noGrp="1"/>
          </p:cNvSpPr>
          <p:nvPr>
            <p:ph type="title"/>
          </p:nvPr>
        </p:nvSpPr>
        <p:spPr/>
        <p:txBody>
          <a:bodyPr vert="horz" lIns="91440" tIns="45720" rIns="91440" bIns="45720" rtlCol="0" anchor="b">
            <a:normAutofit/>
          </a:bodyPr>
          <a:lstStyle/>
          <a:p>
            <a:br>
              <a:rPr lang="en-US" sz="3600" dirty="0"/>
            </a:br>
            <a:endParaRPr lang="en-US" sz="6000" b="0" i="0" kern="1200" dirty="0">
              <a:solidFill>
                <a:schemeClr val="tx2"/>
              </a:solidFill>
              <a:latin typeface="+mj-lt"/>
              <a:ea typeface="+mj-ea"/>
              <a:cs typeface="+mj-cs"/>
            </a:endParaRPr>
          </a:p>
        </p:txBody>
      </p:sp>
      <p:sp>
        <p:nvSpPr>
          <p:cNvPr id="20" name="TextBox 19">
            <a:extLst>
              <a:ext uri="{FF2B5EF4-FFF2-40B4-BE49-F238E27FC236}">
                <a16:creationId xmlns:a16="http://schemas.microsoft.com/office/drawing/2014/main" id="{8172092D-0F0C-0DF2-3521-FCCF6F7BAB4B}"/>
              </a:ext>
            </a:extLst>
          </p:cNvPr>
          <p:cNvSpPr txBox="1"/>
          <p:nvPr/>
        </p:nvSpPr>
        <p:spPr>
          <a:xfrm>
            <a:off x="1316165" y="823251"/>
            <a:ext cx="3422277" cy="584775"/>
          </a:xfrm>
          <a:prstGeom prst="rect">
            <a:avLst/>
          </a:prstGeom>
          <a:noFill/>
        </p:spPr>
        <p:txBody>
          <a:bodyPr wrap="square" rtlCol="0">
            <a:spAutoFit/>
          </a:bodyPr>
          <a:lstStyle/>
          <a:p>
            <a:pPr algn="ctr"/>
            <a:r>
              <a:rPr lang="en-US" sz="3200" b="1" dirty="0">
                <a:solidFill>
                  <a:schemeClr val="accent3"/>
                </a:solidFill>
              </a:rPr>
              <a:t>Loyal Customers </a:t>
            </a:r>
          </a:p>
        </p:txBody>
      </p:sp>
      <p:pic>
        <p:nvPicPr>
          <p:cNvPr id="26" name="Picture 25" descr="A graph of blue and white bars&#10;&#10;Description automatically generated">
            <a:extLst>
              <a:ext uri="{FF2B5EF4-FFF2-40B4-BE49-F238E27FC236}">
                <a16:creationId xmlns:a16="http://schemas.microsoft.com/office/drawing/2014/main" id="{42070B25-00F4-5FAD-F5B1-731E733DD398}"/>
              </a:ext>
            </a:extLst>
          </p:cNvPr>
          <p:cNvPicPr>
            <a:picLocks noChangeAspect="1"/>
          </p:cNvPicPr>
          <p:nvPr/>
        </p:nvPicPr>
        <p:blipFill>
          <a:blip r:embed="rId7"/>
          <a:stretch>
            <a:fillRect/>
          </a:stretch>
        </p:blipFill>
        <p:spPr>
          <a:xfrm>
            <a:off x="823433" y="1600200"/>
            <a:ext cx="4407743" cy="4688541"/>
          </a:xfrm>
          <a:prstGeom prst="rect">
            <a:avLst/>
          </a:prstGeom>
        </p:spPr>
      </p:pic>
      <p:sp>
        <p:nvSpPr>
          <p:cNvPr id="28" name="TextBox 27">
            <a:extLst>
              <a:ext uri="{FF2B5EF4-FFF2-40B4-BE49-F238E27FC236}">
                <a16:creationId xmlns:a16="http://schemas.microsoft.com/office/drawing/2014/main" id="{096B617D-114C-706A-2485-2EF6FB7F5794}"/>
              </a:ext>
            </a:extLst>
          </p:cNvPr>
          <p:cNvSpPr txBox="1"/>
          <p:nvPr/>
        </p:nvSpPr>
        <p:spPr>
          <a:xfrm>
            <a:off x="5827059" y="1600200"/>
            <a:ext cx="5531223" cy="1600438"/>
          </a:xfrm>
          <a:prstGeom prst="rect">
            <a:avLst/>
          </a:prstGeom>
          <a:noFill/>
        </p:spPr>
        <p:txBody>
          <a:bodyPr wrap="square" rtlCol="0">
            <a:spAutoFit/>
          </a:bodyPr>
          <a:lstStyle/>
          <a:p>
            <a:pPr>
              <a:buFont typeface="Arial" panose="020B0604020202020204" pitchFamily="34" charset="0"/>
              <a:buChar char="•"/>
            </a:pPr>
            <a:r>
              <a:rPr lang="en-US" sz="1400" b="0" i="0" dirty="0">
                <a:effectLst/>
                <a:latin typeface="Söhne"/>
              </a:rPr>
              <a:t> </a:t>
            </a:r>
            <a:r>
              <a:rPr lang="en-US" sz="1400" b="0" i="0" dirty="0">
                <a:effectLst/>
                <a:latin typeface="Al Tarikh" pitchFamily="2" charset="-78"/>
                <a:cs typeface="Al Tarikh" pitchFamily="2" charset="-78"/>
              </a:rPr>
              <a:t>The individual with the highest rental count may represent a strong customer preference and could be considered a key influencer in driving rental demand.</a:t>
            </a:r>
          </a:p>
          <a:p>
            <a:endParaRPr lang="en-US" sz="1400" b="0" i="0" dirty="0">
              <a:effectLst/>
              <a:latin typeface="Al Tarikh" pitchFamily="2" charset="-78"/>
              <a:cs typeface="Al Tarikh" pitchFamily="2" charset="-78"/>
            </a:endParaRPr>
          </a:p>
          <a:p>
            <a:pPr>
              <a:buFont typeface="Arial" panose="020B0604020202020204" pitchFamily="34" charset="0"/>
              <a:buChar char="•"/>
            </a:pPr>
            <a:r>
              <a:rPr lang="en-US" sz="1400" b="0" i="0" dirty="0">
                <a:effectLst/>
                <a:latin typeface="Al Tarikh" pitchFamily="2" charset="-78"/>
                <a:cs typeface="Al Tarikh" pitchFamily="2" charset="-78"/>
              </a:rPr>
              <a:t> There is a relatively consistent rental count among the other names, ranging from 2,174 to 2,544, suggesting a solid group of performers that consistently attract customers.</a:t>
            </a:r>
          </a:p>
        </p:txBody>
      </p:sp>
      <p:sp>
        <p:nvSpPr>
          <p:cNvPr id="30" name="TextBox 29">
            <a:extLst>
              <a:ext uri="{FF2B5EF4-FFF2-40B4-BE49-F238E27FC236}">
                <a16:creationId xmlns:a16="http://schemas.microsoft.com/office/drawing/2014/main" id="{1E7CF14E-16FE-20C1-040C-54C1F3D7C77B}"/>
              </a:ext>
            </a:extLst>
          </p:cNvPr>
          <p:cNvSpPr txBox="1"/>
          <p:nvPr/>
        </p:nvSpPr>
        <p:spPr>
          <a:xfrm>
            <a:off x="5827059" y="3454630"/>
            <a:ext cx="5432612" cy="2492990"/>
          </a:xfrm>
          <a:prstGeom prst="rect">
            <a:avLst/>
          </a:prstGeom>
          <a:noFill/>
        </p:spPr>
        <p:txBody>
          <a:bodyPr wrap="square" rtlCol="0">
            <a:spAutoFit/>
          </a:bodyPr>
          <a:lstStyle/>
          <a:p>
            <a:r>
              <a:rPr lang="en-US" sz="2000" dirty="0">
                <a:solidFill>
                  <a:schemeClr val="accent3"/>
                </a:solidFill>
                <a:effectLst/>
                <a:latin typeface="Al Tarikh" pitchFamily="2" charset="-78"/>
                <a:ea typeface="Amiri" pitchFamily="2" charset="-78"/>
                <a:cs typeface="Al Tarikh" pitchFamily="2" charset="-78"/>
              </a:rPr>
              <a:t>Data-Driven Decisions: </a:t>
            </a:r>
            <a:r>
              <a:rPr lang="en-US" sz="1600" dirty="0">
                <a:effectLst/>
                <a:latin typeface="Al Tarikh" pitchFamily="2" charset="-78"/>
                <a:ea typeface="Amiri" pitchFamily="2" charset="-78"/>
                <a:cs typeface="Al Tarikh" pitchFamily="2" charset="-78"/>
              </a:rPr>
              <a:t>Use these insights to inform future acquisitions or productions, focusing on content that involves the most popular individuals.</a:t>
            </a:r>
          </a:p>
          <a:p>
            <a:r>
              <a:rPr lang="en-US" sz="2000" dirty="0">
                <a:solidFill>
                  <a:schemeClr val="accent3"/>
                </a:solidFill>
                <a:effectLst/>
                <a:latin typeface="Al Tarikh" pitchFamily="2" charset="-78"/>
                <a:ea typeface="Amiri" pitchFamily="2" charset="-78"/>
                <a:cs typeface="Al Tarikh" pitchFamily="2" charset="-78"/>
              </a:rPr>
              <a:t>Bundle Offers: </a:t>
            </a:r>
            <a:r>
              <a:rPr lang="en-US" sz="1600" dirty="0">
                <a:effectLst/>
                <a:latin typeface="Al Tarikh" pitchFamily="2" charset="-78"/>
                <a:ea typeface="Amiri" pitchFamily="2" charset="-78"/>
                <a:cs typeface="Al Tarikh" pitchFamily="2" charset="-78"/>
              </a:rPr>
              <a:t>Create bundle offers or discounts for films involving the top-listed names to encourage customers to explore more titles.</a:t>
            </a:r>
            <a:r>
              <a:rPr lang="en-US" sz="1600" dirty="0">
                <a:solidFill>
                  <a:srgbClr val="374151"/>
                </a:solidFill>
                <a:latin typeface="Al Tarikh" pitchFamily="2" charset="-78"/>
                <a:ea typeface="Amiri" pitchFamily="2" charset="-78"/>
                <a:cs typeface="Al Tarikh" pitchFamily="2" charset="-78"/>
              </a:rPr>
              <a:t>.</a:t>
            </a:r>
          </a:p>
          <a:p>
            <a:r>
              <a:rPr lang="en-US" sz="2000" dirty="0">
                <a:solidFill>
                  <a:schemeClr val="accent3"/>
                </a:solidFill>
                <a:effectLst/>
                <a:latin typeface="Al Tarikh" pitchFamily="2" charset="-78"/>
                <a:ea typeface="Amiri" pitchFamily="2" charset="-78"/>
                <a:cs typeface="Al Tarikh" pitchFamily="2" charset="-78"/>
              </a:rPr>
              <a:t>Marketing Campaigns: </a:t>
            </a:r>
            <a:r>
              <a:rPr lang="en-US" sz="1600" dirty="0">
                <a:effectLst/>
                <a:latin typeface="Al Tarikh" pitchFamily="2" charset="-78"/>
                <a:ea typeface="Amiri" pitchFamily="2" charset="-78"/>
                <a:cs typeface="Al Tarikh" pitchFamily="2" charset="-78"/>
              </a:rPr>
              <a:t>Leverage the popularity of the top-rented individual by featuring them in marketing campaigns to attract more customers.</a:t>
            </a:r>
            <a:endParaRPr lang="en-US" sz="1600" dirty="0">
              <a:latin typeface="Al Tarikh" pitchFamily="2" charset="-78"/>
              <a:ea typeface="Amiri" pitchFamily="2" charset="-78"/>
              <a:cs typeface="Al Tarikh" pitchFamily="2" charset="-78"/>
            </a:endParaRPr>
          </a:p>
        </p:txBody>
      </p:sp>
    </p:spTree>
    <p:extLst>
      <p:ext uri="{BB962C8B-B14F-4D97-AF65-F5344CB8AC3E}">
        <p14:creationId xmlns:p14="http://schemas.microsoft.com/office/powerpoint/2010/main" val="301896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5" name="Oval 4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6" name="Picture 4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BC953-3D99-105F-84A4-12546771F15F}"/>
              </a:ext>
            </a:extLst>
          </p:cNvPr>
          <p:cNvSpPr>
            <a:spLocks noGrp="1"/>
          </p:cNvSpPr>
          <p:nvPr>
            <p:ph type="ctrTitle"/>
          </p:nvPr>
        </p:nvSpPr>
        <p:spPr>
          <a:xfrm>
            <a:off x="648930" y="629267"/>
            <a:ext cx="6188190" cy="1047134"/>
          </a:xfrm>
        </p:spPr>
        <p:txBody>
          <a:bodyPr vert="horz" lIns="91440" tIns="45720" rIns="91440" bIns="45720" rtlCol="0" anchor="t">
            <a:normAutofit fontScale="90000"/>
          </a:bodyPr>
          <a:lstStyle/>
          <a:p>
            <a:pPr>
              <a:lnSpc>
                <a:spcPct val="90000"/>
              </a:lnSpc>
            </a:pPr>
            <a:r>
              <a:rPr lang="en-US" sz="3600" b="1" dirty="0">
                <a:solidFill>
                  <a:schemeClr val="accent3"/>
                </a:solidFill>
              </a:rPr>
              <a:t>Data-Driven Recommendations :</a:t>
            </a:r>
            <a:br>
              <a:rPr lang="en-US" sz="3600" b="1" dirty="0">
                <a:solidFill>
                  <a:schemeClr val="accent3"/>
                </a:solidFill>
              </a:rPr>
            </a:br>
            <a:endParaRPr lang="en-US" sz="3600" b="1" dirty="0">
              <a:solidFill>
                <a:schemeClr val="accent3"/>
              </a:solidFill>
            </a:endParaRPr>
          </a:p>
        </p:txBody>
      </p:sp>
      <p:sp>
        <p:nvSpPr>
          <p:cNvPr id="4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Illuminated server room panel">
            <a:extLst>
              <a:ext uri="{FF2B5EF4-FFF2-40B4-BE49-F238E27FC236}">
                <a16:creationId xmlns:a16="http://schemas.microsoft.com/office/drawing/2014/main" id="{7D2D4A62-B5EE-5686-3798-61B6F919159F}"/>
              </a:ext>
            </a:extLst>
          </p:cNvPr>
          <p:cNvPicPr>
            <a:picLocks noChangeAspect="1"/>
          </p:cNvPicPr>
          <p:nvPr/>
        </p:nvPicPr>
        <p:blipFill rotWithShape="1">
          <a:blip r:embed="rId7"/>
          <a:srcRect l="21703" r="29988"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20" name="TextBox 19">
            <a:extLst>
              <a:ext uri="{FF2B5EF4-FFF2-40B4-BE49-F238E27FC236}">
                <a16:creationId xmlns:a16="http://schemas.microsoft.com/office/drawing/2014/main" id="{0B33BACE-D3AF-B189-DA05-A81FE77405A4}"/>
              </a:ext>
            </a:extLst>
          </p:cNvPr>
          <p:cNvSpPr txBox="1"/>
          <p:nvPr/>
        </p:nvSpPr>
        <p:spPr>
          <a:xfrm>
            <a:off x="648930" y="1854820"/>
            <a:ext cx="6401391" cy="4278094"/>
          </a:xfrm>
          <a:prstGeom prst="rect">
            <a:avLst/>
          </a:prstGeom>
          <a:noFill/>
        </p:spPr>
        <p:txBody>
          <a:bodyPr wrap="square" rtlCol="0">
            <a:spAutoFit/>
          </a:bodyPr>
          <a:lstStyle/>
          <a:p>
            <a:endParaRPr lang="en-US" sz="1200" dirty="0"/>
          </a:p>
          <a:p>
            <a:pPr marL="171450" indent="-171450">
              <a:buFont typeface="Wingdings" pitchFamily="2" charset="2"/>
              <a:buChar char="Ø"/>
            </a:pPr>
            <a:r>
              <a:rPr lang="en-US" sz="1600" b="1" dirty="0">
                <a:solidFill>
                  <a:schemeClr val="accent3"/>
                </a:solidFill>
              </a:rPr>
              <a:t>Prioritize</a:t>
            </a:r>
            <a:r>
              <a:rPr lang="en-US" sz="1200" dirty="0"/>
              <a:t> restocking genres that have the highest rental counts and revenue, especially those with popular ratings such as PG-13 and mature-rated films.</a:t>
            </a:r>
          </a:p>
          <a:p>
            <a:pPr marL="171450" indent="-171450">
              <a:buFont typeface="Wingdings" pitchFamily="2" charset="2"/>
              <a:buChar char="Ø"/>
            </a:pPr>
            <a:r>
              <a:rPr lang="en-US" sz="1600" b="1" dirty="0">
                <a:solidFill>
                  <a:schemeClr val="accent3"/>
                </a:solidFill>
              </a:rPr>
              <a:t>Implement</a:t>
            </a:r>
            <a:r>
              <a:rPr lang="en-US" sz="1400" b="1" dirty="0">
                <a:solidFill>
                  <a:schemeClr val="accent3"/>
                </a:solidFill>
              </a:rPr>
              <a:t> </a:t>
            </a:r>
            <a:r>
              <a:rPr lang="en-US" sz="1200" dirty="0"/>
              <a:t>a dynamic pricing model that mirrors the popularity and profitability of the films, with considerations for higher pricing on new releases and popular titles to boost revenue.</a:t>
            </a:r>
          </a:p>
          <a:p>
            <a:pPr marL="171450" indent="-171450">
              <a:buFont typeface="Wingdings" pitchFamily="2" charset="2"/>
              <a:buChar char="Ø"/>
            </a:pPr>
            <a:r>
              <a:rPr lang="en-US" sz="1600" b="1" dirty="0">
                <a:solidFill>
                  <a:schemeClr val="accent3"/>
                </a:solidFill>
              </a:rPr>
              <a:t>Develop</a:t>
            </a:r>
            <a:r>
              <a:rPr lang="en-US" sz="1200" dirty="0"/>
              <a:t> marketing campaigns highlighting the most frequently rented and profitable films and actors, utilizing data to craft personalized customer recommendations.</a:t>
            </a:r>
          </a:p>
          <a:p>
            <a:pPr marL="171450" indent="-171450">
              <a:buFont typeface="Wingdings" pitchFamily="2" charset="2"/>
              <a:buChar char="Ø"/>
            </a:pPr>
            <a:r>
              <a:rPr lang="en-US" sz="1600" b="1" dirty="0">
                <a:solidFill>
                  <a:schemeClr val="accent3"/>
                </a:solidFill>
              </a:rPr>
              <a:t>Offer promotions </a:t>
            </a:r>
            <a:r>
              <a:rPr lang="en-US" sz="1200" dirty="0"/>
              <a:t>timed with the most popular rental hours to potentially boost rentals during typically slower periods.</a:t>
            </a:r>
          </a:p>
          <a:p>
            <a:pPr marL="171450" indent="-171450">
              <a:buFont typeface="Wingdings" pitchFamily="2" charset="2"/>
              <a:buChar char="Ø"/>
            </a:pPr>
            <a:r>
              <a:rPr lang="en-US" sz="1200" dirty="0"/>
              <a:t>Consider adding more long-duration films to the catalog, as they seem to be more profitable and may reflect a preference among customers for longer film formats.</a:t>
            </a:r>
          </a:p>
          <a:p>
            <a:pPr marL="171450" indent="-171450">
              <a:buFont typeface="Wingdings" pitchFamily="2" charset="2"/>
              <a:buChar char="Ø"/>
            </a:pPr>
            <a:r>
              <a:rPr lang="en-US" sz="1600" b="1" dirty="0">
                <a:solidFill>
                  <a:schemeClr val="accent3"/>
                </a:solidFill>
              </a:rPr>
              <a:t>Utilize </a:t>
            </a:r>
            <a:r>
              <a:rPr lang="en-US" sz="1200" dirty="0"/>
              <a:t>customer rental pattern insights to enhance the customer experience by ensuring high-demand titles are in stock and optimizing the rental process for peak times.</a:t>
            </a:r>
          </a:p>
          <a:p>
            <a:endParaRPr lang="en-US" sz="1200" dirty="0"/>
          </a:p>
          <a:p>
            <a:r>
              <a:rPr lang="en-US" sz="1200" dirty="0"/>
              <a:t>By adopting these strategies, the DVD rental company is poised to better match its offerings with what customers want, thereby enhancing satisfaction and driving increased revenue growth.</a:t>
            </a:r>
          </a:p>
        </p:txBody>
      </p:sp>
    </p:spTree>
    <p:extLst>
      <p:ext uri="{BB962C8B-B14F-4D97-AF65-F5344CB8AC3E}">
        <p14:creationId xmlns:p14="http://schemas.microsoft.com/office/powerpoint/2010/main" val="1757189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206869C-A3DC-DD9A-E889-6AA4AF69FDA4}"/>
              </a:ext>
            </a:extLst>
          </p:cNvPr>
          <p:cNvSpPr>
            <a:spLocks noGrp="1"/>
          </p:cNvSpPr>
          <p:nvPr>
            <p:ph type="title"/>
          </p:nvPr>
        </p:nvSpPr>
        <p:spPr>
          <a:xfrm>
            <a:off x="648930" y="629267"/>
            <a:ext cx="9252154" cy="1016654"/>
          </a:xfrm>
        </p:spPr>
        <p:txBody>
          <a:bodyPr>
            <a:normAutofit/>
          </a:bodyPr>
          <a:lstStyle/>
          <a:p>
            <a:r>
              <a:rPr lang="en-US" b="1">
                <a:solidFill>
                  <a:srgbClr val="EBEBEB"/>
                </a:solidFill>
              </a:rPr>
              <a:t>Appendix</a:t>
            </a:r>
          </a:p>
        </p:txBody>
      </p:sp>
      <p:sp useBgFill="1">
        <p:nvSpPr>
          <p:cNvPr id="17" name="Freeform: Shape 16">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3" name="Content Placeholder 2">
            <a:extLst>
              <a:ext uri="{FF2B5EF4-FFF2-40B4-BE49-F238E27FC236}">
                <a16:creationId xmlns:a16="http://schemas.microsoft.com/office/drawing/2014/main" id="{258FB04B-C13D-17A4-8275-ACEC2F7E389C}"/>
              </a:ext>
            </a:extLst>
          </p:cNvPr>
          <p:cNvSpPr>
            <a:spLocks noGrp="1"/>
          </p:cNvSpPr>
          <p:nvPr>
            <p:ph idx="1"/>
          </p:nvPr>
        </p:nvSpPr>
        <p:spPr>
          <a:xfrm>
            <a:off x="648931" y="2548281"/>
            <a:ext cx="6578592" cy="3658689"/>
          </a:xfrm>
        </p:spPr>
        <p:txBody>
          <a:bodyPr>
            <a:normAutofit/>
          </a:bodyPr>
          <a:lstStyle/>
          <a:p>
            <a:pPr marL="0" indent="0">
              <a:buNone/>
            </a:pPr>
            <a:r>
              <a:rPr lang="en-US" dirty="0"/>
              <a:t>Please follow this link for Data Visualizations in Tableau:</a:t>
            </a:r>
          </a:p>
          <a:p>
            <a:pPr marL="0" indent="0">
              <a:buNone/>
            </a:pPr>
            <a:endParaRPr lang="en-US" dirty="0"/>
          </a:p>
          <a:p>
            <a:pPr marL="0" indent="0">
              <a:buNone/>
            </a:pPr>
            <a:r>
              <a:rPr lang="en-US" dirty="0">
                <a:hlinkClick r:id="rId2"/>
              </a:rPr>
              <a:t>https://public.tableau.com/app/profile/kateryna.hess/viz/Movies_17049963371590/Sheet9</a:t>
            </a:r>
            <a:endParaRPr lang="en-US" dirty="0"/>
          </a:p>
          <a:p>
            <a:pPr marL="0" indent="0">
              <a:buNone/>
            </a:pPr>
            <a:endParaRPr lang="en-US" dirty="0">
              <a:hlinkClick r:id="rId2"/>
            </a:endParaRPr>
          </a:p>
        </p:txBody>
      </p:sp>
      <p:pic>
        <p:nvPicPr>
          <p:cNvPr id="6" name="Picture 5" descr="A logo with blue and red text&#10;&#10;Description automatically generated">
            <a:extLst>
              <a:ext uri="{FF2B5EF4-FFF2-40B4-BE49-F238E27FC236}">
                <a16:creationId xmlns:a16="http://schemas.microsoft.com/office/drawing/2014/main" id="{968233B7-A0EB-2139-3430-AA431B69136A}"/>
              </a:ext>
            </a:extLst>
          </p:cNvPr>
          <p:cNvPicPr>
            <a:picLocks noChangeAspect="1"/>
          </p:cNvPicPr>
          <p:nvPr/>
        </p:nvPicPr>
        <p:blipFill>
          <a:blip r:embed="rId3"/>
          <a:stretch>
            <a:fillRect/>
          </a:stretch>
        </p:blipFill>
        <p:spPr>
          <a:xfrm>
            <a:off x="7550922" y="3820323"/>
            <a:ext cx="3992621" cy="1117934"/>
          </a:xfrm>
          <a:prstGeom prst="rect">
            <a:avLst/>
          </a:prstGeom>
          <a:effectLst/>
        </p:spPr>
      </p:pic>
      <p:sp>
        <p:nvSpPr>
          <p:cNvPr id="4" name="TextBox 3">
            <a:extLst>
              <a:ext uri="{FF2B5EF4-FFF2-40B4-BE49-F238E27FC236}">
                <a16:creationId xmlns:a16="http://schemas.microsoft.com/office/drawing/2014/main" id="{61863BF3-B481-F681-2482-19836F2D25C7}"/>
              </a:ext>
            </a:extLst>
          </p:cNvPr>
          <p:cNvSpPr txBox="1"/>
          <p:nvPr/>
        </p:nvSpPr>
        <p:spPr>
          <a:xfrm>
            <a:off x="8946776" y="22232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1483531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45E-411F-0DBE-60A4-7F9EC28CF77C}"/>
              </a:ext>
            </a:extLst>
          </p:cNvPr>
          <p:cNvSpPr>
            <a:spLocks noGrp="1"/>
          </p:cNvSpPr>
          <p:nvPr>
            <p:ph type="ctrTitle"/>
          </p:nvPr>
        </p:nvSpPr>
        <p:spPr>
          <a:xfrm>
            <a:off x="618242" y="1341783"/>
            <a:ext cx="11198516" cy="944217"/>
          </a:xfrm>
        </p:spPr>
        <p:txBody>
          <a:bodyPr/>
          <a:lstStyle/>
          <a:p>
            <a:r>
              <a:rPr lang="en-US" sz="1800">
                <a:latin typeface="Alegreya Sans" pitchFamily="2" charset="0"/>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a:t>
            </a:r>
            <a:endParaRPr lang="en-US" sz="1800" dirty="0">
              <a:latin typeface="Alegreya Sans" pitchFamily="2" charset="0"/>
            </a:endParaRPr>
          </a:p>
        </p:txBody>
      </p:sp>
      <p:sp>
        <p:nvSpPr>
          <p:cNvPr id="3" name="Subtitle 2">
            <a:extLst>
              <a:ext uri="{FF2B5EF4-FFF2-40B4-BE49-F238E27FC236}">
                <a16:creationId xmlns:a16="http://schemas.microsoft.com/office/drawing/2014/main" id="{C14B13EF-2185-F3CD-DCFE-BEBE09734CB2}"/>
              </a:ext>
            </a:extLst>
          </p:cNvPr>
          <p:cNvSpPr>
            <a:spLocks noGrp="1"/>
          </p:cNvSpPr>
          <p:nvPr>
            <p:ph type="subTitle" idx="1"/>
          </p:nvPr>
        </p:nvSpPr>
        <p:spPr>
          <a:xfrm>
            <a:off x="618242" y="725556"/>
            <a:ext cx="3347471" cy="510209"/>
          </a:xfrm>
        </p:spPr>
        <p:txBody>
          <a:bodyPr>
            <a:normAutofit fontScale="25000" lnSpcReduction="20000"/>
          </a:bodyPr>
          <a:lstStyle/>
          <a:p>
            <a:r>
              <a:rPr lang="en-US" sz="12800"/>
              <a:t>Introduction</a:t>
            </a:r>
          </a:p>
          <a:p>
            <a:r>
              <a:rPr lang="en-US"/>
              <a:t> </a:t>
            </a:r>
            <a:endParaRPr lang="en-US" dirty="0"/>
          </a:p>
        </p:txBody>
      </p:sp>
      <p:sp>
        <p:nvSpPr>
          <p:cNvPr id="4" name="TextBox 3">
            <a:extLst>
              <a:ext uri="{FF2B5EF4-FFF2-40B4-BE49-F238E27FC236}">
                <a16:creationId xmlns:a16="http://schemas.microsoft.com/office/drawing/2014/main" id="{25581F17-749F-C8D5-454F-3DC1262187B5}"/>
              </a:ext>
            </a:extLst>
          </p:cNvPr>
          <p:cNvSpPr txBox="1"/>
          <p:nvPr/>
        </p:nvSpPr>
        <p:spPr>
          <a:xfrm>
            <a:off x="652670" y="2643809"/>
            <a:ext cx="1991139" cy="461665"/>
          </a:xfrm>
          <a:prstGeom prst="rect">
            <a:avLst/>
          </a:prstGeom>
          <a:noFill/>
        </p:spPr>
        <p:txBody>
          <a:bodyPr wrap="square" rtlCol="0">
            <a:spAutoFit/>
          </a:bodyPr>
          <a:lstStyle/>
          <a:p>
            <a:r>
              <a:rPr lang="en-US" sz="2400">
                <a:solidFill>
                  <a:schemeClr val="bg2">
                    <a:lumMod val="60000"/>
                    <a:lumOff val="40000"/>
                  </a:schemeClr>
                </a:solidFill>
              </a:rPr>
              <a:t>Motivation</a:t>
            </a:r>
            <a:endParaRPr lang="en-US" sz="2400" dirty="0">
              <a:solidFill>
                <a:schemeClr val="bg2">
                  <a:lumMod val="60000"/>
                  <a:lumOff val="40000"/>
                </a:schemeClr>
              </a:solidFill>
            </a:endParaRPr>
          </a:p>
        </p:txBody>
      </p:sp>
      <p:sp>
        <p:nvSpPr>
          <p:cNvPr id="5" name="TextBox 4">
            <a:extLst>
              <a:ext uri="{FF2B5EF4-FFF2-40B4-BE49-F238E27FC236}">
                <a16:creationId xmlns:a16="http://schemas.microsoft.com/office/drawing/2014/main" id="{EF1C5019-21D2-44DE-428E-8CFDFC233337}"/>
              </a:ext>
            </a:extLst>
          </p:cNvPr>
          <p:cNvSpPr txBox="1"/>
          <p:nvPr/>
        </p:nvSpPr>
        <p:spPr>
          <a:xfrm>
            <a:off x="652670" y="3184987"/>
            <a:ext cx="10823711" cy="923330"/>
          </a:xfrm>
          <a:prstGeom prst="rect">
            <a:avLst/>
          </a:prstGeom>
          <a:noFill/>
        </p:spPr>
        <p:txBody>
          <a:bodyPr wrap="square" rtlCol="0">
            <a:spAutoFit/>
          </a:bodyPr>
          <a:lstStyle/>
          <a:p>
            <a:r>
              <a:rPr lang="en-US">
                <a:latin typeface="Alegreya Sans" pitchFamily="2" charset="0"/>
              </a:rPr>
              <a:t>Our analysis of the DVD rental database is a strategic endeavor aimed at understanding customer preferences and market trends to guide our transition to an online streaming service. This data-driven approach is crucial for curating a relevant digital content library and ensuring competitive advantage in the rapidly evolving entertainment industry.</a:t>
            </a:r>
            <a:endParaRPr lang="en-US" dirty="0">
              <a:latin typeface="Alegreya Sans" pitchFamily="2" charset="0"/>
            </a:endParaRPr>
          </a:p>
        </p:txBody>
      </p:sp>
      <p:sp>
        <p:nvSpPr>
          <p:cNvPr id="6" name="TextBox 5">
            <a:extLst>
              <a:ext uri="{FF2B5EF4-FFF2-40B4-BE49-F238E27FC236}">
                <a16:creationId xmlns:a16="http://schemas.microsoft.com/office/drawing/2014/main" id="{789E1314-5269-FAA6-9869-2B2751F134D5}"/>
              </a:ext>
            </a:extLst>
          </p:cNvPr>
          <p:cNvSpPr txBox="1"/>
          <p:nvPr/>
        </p:nvSpPr>
        <p:spPr>
          <a:xfrm>
            <a:off x="652670" y="4462668"/>
            <a:ext cx="2753138" cy="461665"/>
          </a:xfrm>
          <a:prstGeom prst="rect">
            <a:avLst/>
          </a:prstGeom>
          <a:noFill/>
        </p:spPr>
        <p:txBody>
          <a:bodyPr wrap="square" rtlCol="0">
            <a:spAutoFit/>
          </a:bodyPr>
          <a:lstStyle/>
          <a:p>
            <a:r>
              <a:rPr lang="en-US" sz="2400">
                <a:solidFill>
                  <a:schemeClr val="bg2">
                    <a:lumMod val="60000"/>
                    <a:lumOff val="40000"/>
                  </a:schemeClr>
                </a:solidFill>
              </a:rPr>
              <a:t>Data</a:t>
            </a:r>
            <a:r>
              <a:rPr lang="en-US">
                <a:solidFill>
                  <a:schemeClr val="bg2">
                    <a:lumMod val="60000"/>
                    <a:lumOff val="40000"/>
                  </a:schemeClr>
                </a:solidFill>
              </a:rPr>
              <a:t> </a:t>
            </a:r>
            <a:r>
              <a:rPr lang="en-US" sz="2400">
                <a:solidFill>
                  <a:schemeClr val="bg2">
                    <a:lumMod val="60000"/>
                    <a:lumOff val="40000"/>
                  </a:schemeClr>
                </a:solidFill>
              </a:rPr>
              <a:t>Limitations</a:t>
            </a:r>
            <a:r>
              <a:rPr lang="en-US">
                <a:solidFill>
                  <a:schemeClr val="bg2">
                    <a:lumMod val="60000"/>
                    <a:lumOff val="40000"/>
                  </a:schemeClr>
                </a:solidFill>
              </a:rPr>
              <a:t> </a:t>
            </a:r>
            <a:endParaRPr lang="en-US" dirty="0">
              <a:solidFill>
                <a:schemeClr val="bg2">
                  <a:lumMod val="60000"/>
                  <a:lumOff val="40000"/>
                </a:schemeClr>
              </a:solidFill>
            </a:endParaRPr>
          </a:p>
        </p:txBody>
      </p:sp>
      <p:sp>
        <p:nvSpPr>
          <p:cNvPr id="7" name="TextBox 6">
            <a:extLst>
              <a:ext uri="{FF2B5EF4-FFF2-40B4-BE49-F238E27FC236}">
                <a16:creationId xmlns:a16="http://schemas.microsoft.com/office/drawing/2014/main" id="{6B0557DF-F3DC-CFC7-48FE-9F3662AAA4ED}"/>
              </a:ext>
            </a:extLst>
          </p:cNvPr>
          <p:cNvSpPr txBox="1"/>
          <p:nvPr/>
        </p:nvSpPr>
        <p:spPr>
          <a:xfrm>
            <a:off x="652670" y="5078895"/>
            <a:ext cx="10628243" cy="646331"/>
          </a:xfrm>
          <a:prstGeom prst="rect">
            <a:avLst/>
          </a:prstGeom>
          <a:noFill/>
        </p:spPr>
        <p:txBody>
          <a:bodyPr wrap="square" rtlCol="0">
            <a:spAutoFit/>
          </a:bodyPr>
          <a:lstStyle/>
          <a:p>
            <a:r>
              <a:rPr lang="en-US" dirty="0">
                <a:latin typeface="Alegreya Sans" pitchFamily="2" charset="0"/>
              </a:rPr>
              <a:t>The scope of our dataset encompasses 1000 films and transactions from two stores in 2006, with a noted deficiency in detailed customer demographics and behavioral data.</a:t>
            </a:r>
          </a:p>
        </p:txBody>
      </p:sp>
    </p:spTree>
    <p:extLst>
      <p:ext uri="{BB962C8B-B14F-4D97-AF65-F5344CB8AC3E}">
        <p14:creationId xmlns:p14="http://schemas.microsoft.com/office/powerpoint/2010/main" val="159968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723D0-9896-DB1C-B72F-0986E999B706}"/>
              </a:ext>
            </a:extLst>
          </p:cNvPr>
          <p:cNvSpPr>
            <a:spLocks noGrp="1"/>
          </p:cNvSpPr>
          <p:nvPr>
            <p:ph type="title"/>
          </p:nvPr>
        </p:nvSpPr>
        <p:spPr>
          <a:xfrm>
            <a:off x="648929" y="1063417"/>
            <a:ext cx="3505495" cy="4675396"/>
          </a:xfrm>
        </p:spPr>
        <p:txBody>
          <a:bodyPr anchor="ctr">
            <a:normAutofit/>
          </a:bodyPr>
          <a:lstStyle/>
          <a:p>
            <a:r>
              <a:rPr lang="en-US">
                <a:solidFill>
                  <a:srgbClr val="F2F2F2"/>
                </a:solidFill>
              </a:rPr>
              <a:t>Data Overview</a:t>
            </a: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03B13287-A537-396F-06F5-04A0173E2CB5}"/>
              </a:ext>
            </a:extLst>
          </p:cNvPr>
          <p:cNvGraphicFramePr>
            <a:graphicFrameLocks noGrp="1"/>
          </p:cNvGraphicFramePr>
          <p:nvPr>
            <p:ph idx="1"/>
            <p:extLst>
              <p:ext uri="{D42A27DB-BD31-4B8C-83A1-F6EECF244321}">
                <p14:modId xmlns:p14="http://schemas.microsoft.com/office/powerpoint/2010/main" val="354039629"/>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484232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A2F02D66-091A-38DC-C294-9FB325D0D665}"/>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A6D89-76E6-22B8-419C-9CA97603C7EC}"/>
              </a:ext>
            </a:extLst>
          </p:cNvPr>
          <p:cNvSpPr>
            <a:spLocks noGrp="1"/>
          </p:cNvSpPr>
          <p:nvPr>
            <p:ph type="title"/>
          </p:nvPr>
        </p:nvSpPr>
        <p:spPr>
          <a:xfrm>
            <a:off x="648930" y="629266"/>
            <a:ext cx="6188190" cy="1622321"/>
          </a:xfrm>
        </p:spPr>
        <p:txBody>
          <a:bodyPr>
            <a:normAutofit/>
          </a:bodyPr>
          <a:lstStyle/>
          <a:p>
            <a:r>
              <a:rPr lang="en-US">
                <a:solidFill>
                  <a:srgbClr val="EBEBEB"/>
                </a:solidFill>
              </a:rPr>
              <a:t>Objectives</a:t>
            </a:r>
          </a:p>
        </p:txBody>
      </p:sp>
      <p:sp>
        <p:nvSpPr>
          <p:cNvPr id="2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A collage of movies&#10;&#10;Description automatically generated">
            <a:extLst>
              <a:ext uri="{FF2B5EF4-FFF2-40B4-BE49-F238E27FC236}">
                <a16:creationId xmlns:a16="http://schemas.microsoft.com/office/drawing/2014/main" id="{6367554D-0357-42A2-B2A6-EC49F09514B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439" r="592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graphicFrame>
        <p:nvGraphicFramePr>
          <p:cNvPr id="5" name="Content Placeholder 4">
            <a:extLst>
              <a:ext uri="{FF2B5EF4-FFF2-40B4-BE49-F238E27FC236}">
                <a16:creationId xmlns:a16="http://schemas.microsoft.com/office/drawing/2014/main" id="{7F572DFC-4CC0-22C2-E356-BBC1EA477C77}"/>
              </a:ext>
            </a:extLst>
          </p:cNvPr>
          <p:cNvGraphicFramePr>
            <a:graphicFrameLocks noGrp="1"/>
          </p:cNvGraphicFramePr>
          <p:nvPr>
            <p:ph idx="1"/>
            <p:extLst>
              <p:ext uri="{D42A27DB-BD31-4B8C-83A1-F6EECF244321}">
                <p14:modId xmlns:p14="http://schemas.microsoft.com/office/powerpoint/2010/main" val="2518216719"/>
              </p:ext>
            </p:extLst>
          </p:nvPr>
        </p:nvGraphicFramePr>
        <p:xfrm>
          <a:off x="648930" y="2438400"/>
          <a:ext cx="6188189" cy="37854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6305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5" name="Picture 10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7" name="Oval 10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9" name="Picture 10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1" name="Picture 11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3" name="Rectangle 11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4" name="Content Placeholder 43" descr="A map of the world with different colored countries/regions&#10;&#10;Description automatically generated">
            <a:extLst>
              <a:ext uri="{FF2B5EF4-FFF2-40B4-BE49-F238E27FC236}">
                <a16:creationId xmlns:a16="http://schemas.microsoft.com/office/drawing/2014/main" id="{5F229C4E-7C24-2B9B-6D76-CA85F9312078}"/>
              </a:ext>
            </a:extLst>
          </p:cNvPr>
          <p:cNvPicPr>
            <a:picLocks noGrp="1" noChangeAspect="1"/>
          </p:cNvPicPr>
          <p:nvPr>
            <p:ph idx="1"/>
          </p:nvPr>
        </p:nvPicPr>
        <p:blipFill rotWithShape="1">
          <a:blip r:embed="rId7"/>
          <a:srcRect r="-1" b="5879"/>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1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17" name="Freeform: Shape 11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E3878-3840-05AC-11D8-71328A6BB5DF}"/>
              </a:ext>
            </a:extLst>
          </p:cNvPr>
          <p:cNvSpPr>
            <a:spLocks noGrp="1"/>
          </p:cNvSpPr>
          <p:nvPr>
            <p:ph type="title"/>
          </p:nvPr>
        </p:nvSpPr>
        <p:spPr>
          <a:xfrm>
            <a:off x="636916" y="5064418"/>
            <a:ext cx="10407602" cy="657953"/>
          </a:xfrm>
        </p:spPr>
        <p:txBody>
          <a:bodyPr vert="horz" lIns="91440" tIns="45720" rIns="91440" bIns="45720" rtlCol="0" anchor="b">
            <a:normAutofit/>
          </a:bodyPr>
          <a:lstStyle/>
          <a:p>
            <a:pPr marL="285750" indent="-285750"/>
            <a:r>
              <a:rPr lang="en-US" sz="1600" b="0" i="0" dirty="0">
                <a:solidFill>
                  <a:srgbClr val="D1D5DB"/>
                </a:solidFill>
                <a:effectLst/>
                <a:latin typeface="Söhne"/>
              </a:rPr>
              <a:t>      The data reveals that India, China, United States, and Japan have the high revenue.</a:t>
            </a:r>
            <a:br>
              <a:rPr lang="en-US" sz="1600" b="0" i="0" dirty="0">
                <a:solidFill>
                  <a:srgbClr val="D1D5DB"/>
                </a:solidFill>
                <a:effectLst/>
                <a:latin typeface="Söhne"/>
              </a:rPr>
            </a:br>
            <a:r>
              <a:rPr lang="en-US" sz="1600" dirty="0">
                <a:solidFill>
                  <a:srgbClr val="D1D5DB"/>
                </a:solidFill>
                <a:latin typeface="Söhne"/>
              </a:rPr>
              <a:t>The countries with the lowest revenue are American Samoa, Lithuania, Saint Vincent and the Grenadines</a:t>
            </a:r>
            <a:endParaRPr lang="en-US" sz="1600" dirty="0">
              <a:solidFill>
                <a:srgbClr val="EBEBEB"/>
              </a:solidFill>
            </a:endParaRPr>
          </a:p>
        </p:txBody>
      </p:sp>
      <p:sp>
        <p:nvSpPr>
          <p:cNvPr id="45" name="TextBox 44">
            <a:extLst>
              <a:ext uri="{FF2B5EF4-FFF2-40B4-BE49-F238E27FC236}">
                <a16:creationId xmlns:a16="http://schemas.microsoft.com/office/drawing/2014/main" id="{ACCC66D8-87B4-9898-8B96-0CADCE5C0512}"/>
              </a:ext>
            </a:extLst>
          </p:cNvPr>
          <p:cNvSpPr txBox="1"/>
          <p:nvPr/>
        </p:nvSpPr>
        <p:spPr>
          <a:xfrm>
            <a:off x="824988" y="4664309"/>
            <a:ext cx="5019999" cy="400110"/>
          </a:xfrm>
          <a:prstGeom prst="rect">
            <a:avLst/>
          </a:prstGeom>
          <a:noFill/>
        </p:spPr>
        <p:txBody>
          <a:bodyPr wrap="square" rtlCol="0">
            <a:spAutoFit/>
          </a:bodyPr>
          <a:lstStyle/>
          <a:p>
            <a:r>
              <a:rPr lang="en-US" sz="2000" b="1" i="0" dirty="0">
                <a:solidFill>
                  <a:schemeClr val="accent3"/>
                </a:solidFill>
              </a:rPr>
              <a:t>Geographic Market Analysis</a:t>
            </a:r>
            <a:endParaRPr lang="en-US" sz="2000" dirty="0"/>
          </a:p>
        </p:txBody>
      </p:sp>
    </p:spTree>
    <p:extLst>
      <p:ext uri="{BB962C8B-B14F-4D97-AF65-F5344CB8AC3E}">
        <p14:creationId xmlns:p14="http://schemas.microsoft.com/office/powerpoint/2010/main" val="57892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descr="A graph of a number of blue and green colored lines&#10;&#10;Description automatically generated with medium confidence">
            <a:extLst>
              <a:ext uri="{FF2B5EF4-FFF2-40B4-BE49-F238E27FC236}">
                <a16:creationId xmlns:a16="http://schemas.microsoft.com/office/drawing/2014/main" id="{CF09E725-709F-7987-8581-D65CEFF7818F}"/>
              </a:ext>
            </a:extLst>
          </p:cNvPr>
          <p:cNvPicPr>
            <a:picLocks noGrp="1" noChangeAspect="1"/>
          </p:cNvPicPr>
          <p:nvPr>
            <p:ph sz="half" idx="1"/>
          </p:nvPr>
        </p:nvPicPr>
        <p:blipFill rotWithShape="1">
          <a:blip r:embed="rId7"/>
          <a:srcRect r="-1" b="6108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8307E-D4D2-06C0-6B0C-56F102D7946B}"/>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1600" dirty="0">
                <a:solidFill>
                  <a:srgbClr val="EBEBEB"/>
                </a:solidFill>
              </a:rPr>
              <a:t>The slide depicts a revenue comparison among participant countries, highlighting India, China, and the United States as the dominant leaders with significantly higher revenue generation compared to other nations.</a:t>
            </a:r>
          </a:p>
        </p:txBody>
      </p:sp>
    </p:spTree>
    <p:extLst>
      <p:ext uri="{BB962C8B-B14F-4D97-AF65-F5344CB8AC3E}">
        <p14:creationId xmlns:p14="http://schemas.microsoft.com/office/powerpoint/2010/main" val="306474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51D0161-691E-9DBD-D25E-634988B9D629}"/>
              </a:ext>
            </a:extLst>
          </p:cNvPr>
          <p:cNvSpPr>
            <a:spLocks noGrp="1"/>
          </p:cNvSpPr>
          <p:nvPr>
            <p:ph type="title"/>
          </p:nvPr>
        </p:nvSpPr>
        <p:spPr>
          <a:xfrm>
            <a:off x="1112275" y="570703"/>
            <a:ext cx="8686800" cy="557835"/>
          </a:xfrm>
        </p:spPr>
        <p:txBody>
          <a:bodyPr vert="horz" lIns="91440" tIns="45720" rIns="91440" bIns="45720" rtlCol="0" anchor="t">
            <a:normAutofit fontScale="90000"/>
          </a:bodyPr>
          <a:lstStyle/>
          <a:p>
            <a:r>
              <a:rPr lang="en-US" sz="3600" b="1" dirty="0">
                <a:solidFill>
                  <a:schemeClr val="accent3"/>
                </a:solidFill>
              </a:rPr>
              <a:t>Where are our customers based?</a:t>
            </a:r>
          </a:p>
        </p:txBody>
      </p:sp>
      <p:pic>
        <p:nvPicPr>
          <p:cNvPr id="10" name="Picture Placeholder 9" descr="A graph of different colored bars&#10;&#10;Description automatically generated">
            <a:extLst>
              <a:ext uri="{FF2B5EF4-FFF2-40B4-BE49-F238E27FC236}">
                <a16:creationId xmlns:a16="http://schemas.microsoft.com/office/drawing/2014/main" id="{5AC8B86F-71EE-24A3-8385-64EABBC01ABC}"/>
              </a:ext>
            </a:extLst>
          </p:cNvPr>
          <p:cNvPicPr>
            <a:picLocks noGrp="1" noChangeAspect="1"/>
          </p:cNvPicPr>
          <p:nvPr>
            <p:ph type="pic" idx="1"/>
          </p:nvPr>
        </p:nvPicPr>
        <p:blipFill rotWithShape="1">
          <a:blip r:embed="rId7"/>
          <a:srcRect r="2347" b="-3"/>
          <a:stretch/>
        </p:blipFill>
        <p:spPr>
          <a:xfrm>
            <a:off x="1112275" y="1470825"/>
            <a:ext cx="9668437" cy="4472775"/>
          </a:xfrm>
          <a:prstGeom prst="rect">
            <a:avLst/>
          </a:prstGeom>
          <a:effectLst>
            <a:outerShdw blurRad="50800" dist="38100" dir="5400000" algn="t" rotWithShape="0">
              <a:prstClr val="black">
                <a:alpha val="84119"/>
              </a:prstClr>
            </a:outerShdw>
            <a:softEdge rad="0"/>
          </a:effectLst>
        </p:spPr>
      </p:pic>
    </p:spTree>
    <p:extLst>
      <p:ext uri="{BB962C8B-B14F-4D97-AF65-F5344CB8AC3E}">
        <p14:creationId xmlns:p14="http://schemas.microsoft.com/office/powerpoint/2010/main" val="101900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4C964-FDE3-C1CF-0351-4A4176BB5FF5}"/>
              </a:ext>
            </a:extLst>
          </p:cNvPr>
          <p:cNvSpPr>
            <a:spLocks noGrp="1"/>
          </p:cNvSpPr>
          <p:nvPr>
            <p:ph type="title"/>
          </p:nvPr>
        </p:nvSpPr>
        <p:spPr>
          <a:xfrm>
            <a:off x="643855" y="1447800"/>
            <a:ext cx="3108626" cy="4572000"/>
          </a:xfrm>
        </p:spPr>
        <p:txBody>
          <a:bodyPr vert="horz" lIns="91440" tIns="45720" rIns="91440" bIns="45720" rtlCol="0" anchor="ctr">
            <a:normAutofit/>
          </a:bodyPr>
          <a:lstStyle/>
          <a:p>
            <a:r>
              <a:rPr lang="en-US" sz="3200" b="1" dirty="0">
                <a:solidFill>
                  <a:schemeClr val="accent3"/>
                </a:solidFill>
              </a:rPr>
              <a:t>Statistical Analysis </a:t>
            </a:r>
          </a:p>
        </p:txBody>
      </p:sp>
      <p:sp>
        <p:nvSpPr>
          <p:cNvPr id="34" name="Freeform: Shape 33">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8" name="Rectangle 37">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4" name="Table 13">
            <a:extLst>
              <a:ext uri="{FF2B5EF4-FFF2-40B4-BE49-F238E27FC236}">
                <a16:creationId xmlns:a16="http://schemas.microsoft.com/office/drawing/2014/main" id="{E6545CF5-B12F-F0AC-8BDE-AA3B3F2A3164}"/>
              </a:ext>
            </a:extLst>
          </p:cNvPr>
          <p:cNvGraphicFramePr>
            <a:graphicFrameLocks noGrp="1"/>
          </p:cNvGraphicFramePr>
          <p:nvPr>
            <p:extLst>
              <p:ext uri="{D42A27DB-BD31-4B8C-83A1-F6EECF244321}">
                <p14:modId xmlns:p14="http://schemas.microsoft.com/office/powerpoint/2010/main" val="3917266824"/>
              </p:ext>
            </p:extLst>
          </p:nvPr>
        </p:nvGraphicFramePr>
        <p:xfrm>
          <a:off x="4631880" y="2892347"/>
          <a:ext cx="7358815" cy="2672976"/>
        </p:xfrm>
        <a:graphic>
          <a:graphicData uri="http://schemas.openxmlformats.org/drawingml/2006/table">
            <a:tbl>
              <a:tblPr firstRow="1" bandRow="1">
                <a:tableStyleId>{5C22544A-7EE6-4342-B048-85BDC9FD1C3A}</a:tableStyleId>
              </a:tblPr>
              <a:tblGrid>
                <a:gridCol w="1471763">
                  <a:extLst>
                    <a:ext uri="{9D8B030D-6E8A-4147-A177-3AD203B41FA5}">
                      <a16:colId xmlns:a16="http://schemas.microsoft.com/office/drawing/2014/main" val="2840246932"/>
                    </a:ext>
                  </a:extLst>
                </a:gridCol>
                <a:gridCol w="1352478">
                  <a:extLst>
                    <a:ext uri="{9D8B030D-6E8A-4147-A177-3AD203B41FA5}">
                      <a16:colId xmlns:a16="http://schemas.microsoft.com/office/drawing/2014/main" val="438909846"/>
                    </a:ext>
                  </a:extLst>
                </a:gridCol>
                <a:gridCol w="1591048">
                  <a:extLst>
                    <a:ext uri="{9D8B030D-6E8A-4147-A177-3AD203B41FA5}">
                      <a16:colId xmlns:a16="http://schemas.microsoft.com/office/drawing/2014/main" val="1618137478"/>
                    </a:ext>
                  </a:extLst>
                </a:gridCol>
                <a:gridCol w="1259729">
                  <a:extLst>
                    <a:ext uri="{9D8B030D-6E8A-4147-A177-3AD203B41FA5}">
                      <a16:colId xmlns:a16="http://schemas.microsoft.com/office/drawing/2014/main" val="2927217909"/>
                    </a:ext>
                  </a:extLst>
                </a:gridCol>
                <a:gridCol w="1683797">
                  <a:extLst>
                    <a:ext uri="{9D8B030D-6E8A-4147-A177-3AD203B41FA5}">
                      <a16:colId xmlns:a16="http://schemas.microsoft.com/office/drawing/2014/main" val="3813375954"/>
                    </a:ext>
                  </a:extLst>
                </a:gridCol>
              </a:tblGrid>
              <a:tr h="976218">
                <a:tc>
                  <a:txBody>
                    <a:bodyPr/>
                    <a:lstStyle/>
                    <a:p>
                      <a:pPr algn="ct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Rental Rate</a:t>
                      </a:r>
                    </a:p>
                  </a:txBody>
                  <a:tcPr/>
                </a:tc>
                <a:tc>
                  <a:txBody>
                    <a:bodyPr/>
                    <a:lstStyle/>
                    <a:p>
                      <a:pPr algn="ctr"/>
                      <a:r>
                        <a:rPr lang="en-US" sz="1800" dirty="0"/>
                        <a:t>Duration of the rental</a:t>
                      </a:r>
                    </a:p>
                  </a:txBody>
                  <a:tcPr/>
                </a:tc>
                <a:tc>
                  <a:txBody>
                    <a:bodyPr/>
                    <a:lstStyle/>
                    <a:p>
                      <a:pPr algn="ctr"/>
                      <a:r>
                        <a:rPr lang="en-US" sz="1800" dirty="0"/>
                        <a:t>Length of the film</a:t>
                      </a:r>
                    </a:p>
                  </a:txBody>
                  <a:tcPr/>
                </a:tc>
                <a:tc>
                  <a:txBody>
                    <a:bodyPr/>
                    <a:lstStyle/>
                    <a:p>
                      <a:pPr algn="ctr"/>
                      <a:r>
                        <a:rPr lang="en-US" sz="1800" dirty="0"/>
                        <a:t>Replacement Cost</a:t>
                      </a:r>
                    </a:p>
                  </a:txBody>
                  <a:tcPr/>
                </a:tc>
                <a:extLst>
                  <a:ext uri="{0D108BD9-81ED-4DB2-BD59-A6C34878D82A}">
                    <a16:rowId xmlns:a16="http://schemas.microsoft.com/office/drawing/2014/main" val="3452112773"/>
                  </a:ext>
                </a:extLst>
              </a:tr>
              <a:tr h="565586">
                <a:tc>
                  <a:txBody>
                    <a:bodyPr/>
                    <a:lstStyle/>
                    <a:p>
                      <a:pPr algn="ctr"/>
                      <a:r>
                        <a:rPr lang="en-US" dirty="0"/>
                        <a:t>MIN</a:t>
                      </a:r>
                    </a:p>
                  </a:txBody>
                  <a:tcPr/>
                </a:tc>
                <a:tc>
                  <a:txBody>
                    <a:bodyPr/>
                    <a:lstStyle/>
                    <a:p>
                      <a:pPr algn="ctr"/>
                      <a:r>
                        <a:rPr lang="en-US" dirty="0"/>
                        <a:t>$0.99</a:t>
                      </a:r>
                    </a:p>
                  </a:txBody>
                  <a:tcPr/>
                </a:tc>
                <a:tc>
                  <a:txBody>
                    <a:bodyPr/>
                    <a:lstStyle/>
                    <a:p>
                      <a:pPr algn="ctr"/>
                      <a:r>
                        <a:rPr lang="en-US" dirty="0"/>
                        <a:t>3</a:t>
                      </a:r>
                    </a:p>
                  </a:txBody>
                  <a:tcPr/>
                </a:tc>
                <a:tc>
                  <a:txBody>
                    <a:bodyPr/>
                    <a:lstStyle/>
                    <a:p>
                      <a:pPr algn="ctr"/>
                      <a:r>
                        <a:rPr lang="en-US" dirty="0"/>
                        <a:t>46</a:t>
                      </a:r>
                    </a:p>
                  </a:txBody>
                  <a:tcPr/>
                </a:tc>
                <a:tc>
                  <a:txBody>
                    <a:bodyPr/>
                    <a:lstStyle/>
                    <a:p>
                      <a:pPr algn="ctr"/>
                      <a:r>
                        <a:rPr lang="en-US" dirty="0"/>
                        <a:t>$9.99</a:t>
                      </a:r>
                    </a:p>
                  </a:txBody>
                  <a:tcPr/>
                </a:tc>
                <a:extLst>
                  <a:ext uri="{0D108BD9-81ED-4DB2-BD59-A6C34878D82A}">
                    <a16:rowId xmlns:a16="http://schemas.microsoft.com/office/drawing/2014/main" val="3374769527"/>
                  </a:ext>
                </a:extLst>
              </a:tr>
              <a:tr h="565586">
                <a:tc>
                  <a:txBody>
                    <a:bodyPr/>
                    <a:lstStyle/>
                    <a:p>
                      <a:pPr algn="ctr"/>
                      <a:r>
                        <a:rPr lang="en-US" dirty="0"/>
                        <a:t>AVG</a:t>
                      </a:r>
                    </a:p>
                  </a:txBody>
                  <a:tcPr/>
                </a:tc>
                <a:tc>
                  <a:txBody>
                    <a:bodyPr/>
                    <a:lstStyle/>
                    <a:p>
                      <a:pPr algn="ctr"/>
                      <a:r>
                        <a:rPr lang="en-US" dirty="0"/>
                        <a:t>$2.98</a:t>
                      </a:r>
                    </a:p>
                  </a:txBody>
                  <a:tcPr/>
                </a:tc>
                <a:tc>
                  <a:txBody>
                    <a:bodyPr/>
                    <a:lstStyle/>
                    <a:p>
                      <a:pPr algn="ctr"/>
                      <a:r>
                        <a:rPr lang="en-US" dirty="0"/>
                        <a:t>4.985</a:t>
                      </a:r>
                    </a:p>
                  </a:txBody>
                  <a:tcPr/>
                </a:tc>
                <a:tc>
                  <a:txBody>
                    <a:bodyPr/>
                    <a:lstStyle/>
                    <a:p>
                      <a:pPr algn="ctr"/>
                      <a:r>
                        <a:rPr lang="en-US" dirty="0"/>
                        <a:t>115.272</a:t>
                      </a:r>
                    </a:p>
                  </a:txBody>
                  <a:tcPr/>
                </a:tc>
                <a:tc>
                  <a:txBody>
                    <a:bodyPr/>
                    <a:lstStyle/>
                    <a:p>
                      <a:pPr algn="ctr"/>
                      <a:r>
                        <a:rPr lang="en-US" dirty="0"/>
                        <a:t>$19.984</a:t>
                      </a:r>
                    </a:p>
                  </a:txBody>
                  <a:tcPr/>
                </a:tc>
                <a:extLst>
                  <a:ext uri="{0D108BD9-81ED-4DB2-BD59-A6C34878D82A}">
                    <a16:rowId xmlns:a16="http://schemas.microsoft.com/office/drawing/2014/main" val="4257725256"/>
                  </a:ext>
                </a:extLst>
              </a:tr>
              <a:tr h="565586">
                <a:tc>
                  <a:txBody>
                    <a:bodyPr/>
                    <a:lstStyle/>
                    <a:p>
                      <a:pPr algn="ctr"/>
                      <a:r>
                        <a:rPr lang="en-US" dirty="0"/>
                        <a:t>MAX</a:t>
                      </a:r>
                    </a:p>
                  </a:txBody>
                  <a:tcPr/>
                </a:tc>
                <a:tc>
                  <a:txBody>
                    <a:bodyPr/>
                    <a:lstStyle/>
                    <a:p>
                      <a:pPr algn="ctr"/>
                      <a:r>
                        <a:rPr lang="en-US" dirty="0"/>
                        <a:t>$4.99</a:t>
                      </a:r>
                    </a:p>
                  </a:txBody>
                  <a:tcPr/>
                </a:tc>
                <a:tc>
                  <a:txBody>
                    <a:bodyPr/>
                    <a:lstStyle/>
                    <a:p>
                      <a:pPr algn="ctr"/>
                      <a:r>
                        <a:rPr lang="en-US" dirty="0"/>
                        <a:t>4</a:t>
                      </a:r>
                    </a:p>
                  </a:txBody>
                  <a:tcPr/>
                </a:tc>
                <a:tc>
                  <a:txBody>
                    <a:bodyPr/>
                    <a:lstStyle/>
                    <a:p>
                      <a:pPr algn="ctr"/>
                      <a:r>
                        <a:rPr lang="en-US" dirty="0"/>
                        <a:t>185</a:t>
                      </a:r>
                    </a:p>
                  </a:txBody>
                  <a:tcPr/>
                </a:tc>
                <a:tc>
                  <a:txBody>
                    <a:bodyPr/>
                    <a:lstStyle/>
                    <a:p>
                      <a:pPr algn="ctr"/>
                      <a:r>
                        <a:rPr lang="en-US" dirty="0"/>
                        <a:t>$29.99</a:t>
                      </a:r>
                    </a:p>
                  </a:txBody>
                  <a:tcPr/>
                </a:tc>
                <a:extLst>
                  <a:ext uri="{0D108BD9-81ED-4DB2-BD59-A6C34878D82A}">
                    <a16:rowId xmlns:a16="http://schemas.microsoft.com/office/drawing/2014/main" val="2224752237"/>
                  </a:ext>
                </a:extLst>
              </a:tr>
            </a:tbl>
          </a:graphicData>
        </a:graphic>
      </p:graphicFrame>
      <p:sp>
        <p:nvSpPr>
          <p:cNvPr id="15" name="TextBox 14">
            <a:extLst>
              <a:ext uri="{FF2B5EF4-FFF2-40B4-BE49-F238E27FC236}">
                <a16:creationId xmlns:a16="http://schemas.microsoft.com/office/drawing/2014/main" id="{88A02D4A-EBBF-B280-614B-DC2DD899BA14}"/>
              </a:ext>
            </a:extLst>
          </p:cNvPr>
          <p:cNvSpPr txBox="1"/>
          <p:nvPr/>
        </p:nvSpPr>
        <p:spPr>
          <a:xfrm>
            <a:off x="5952565" y="1674807"/>
            <a:ext cx="4607858" cy="646331"/>
          </a:xfrm>
          <a:prstGeom prst="rect">
            <a:avLst/>
          </a:prstGeom>
          <a:noFill/>
        </p:spPr>
        <p:txBody>
          <a:bodyPr wrap="square" rtlCol="0">
            <a:spAutoFit/>
          </a:bodyPr>
          <a:lstStyle/>
          <a:p>
            <a:pPr algn="ctr" defTabSz="274320">
              <a:spcAft>
                <a:spcPts val="600"/>
              </a:spcAft>
            </a:pPr>
            <a:r>
              <a:rPr lang="en-US" sz="3600" b="1" kern="1200" dirty="0">
                <a:solidFill>
                  <a:schemeClr val="accent3"/>
                </a:solidFill>
                <a:latin typeface="+mj-lt"/>
                <a:ea typeface="+mn-ea"/>
                <a:cs typeface="+mn-cs"/>
              </a:rPr>
              <a:t>FILM RENTAL</a:t>
            </a:r>
            <a:endParaRPr lang="en-US" sz="3600" b="1" dirty="0">
              <a:solidFill>
                <a:schemeClr val="accent3"/>
              </a:solidFill>
              <a:latin typeface="+mj-lt"/>
            </a:endParaRPr>
          </a:p>
        </p:txBody>
      </p:sp>
    </p:spTree>
    <p:extLst>
      <p:ext uri="{BB962C8B-B14F-4D97-AF65-F5344CB8AC3E}">
        <p14:creationId xmlns:p14="http://schemas.microsoft.com/office/powerpoint/2010/main" val="423152118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8" name="Picture 4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3D26F48-D4B9-D0AB-CFB9-7DD1E95F8991}"/>
              </a:ext>
            </a:extLst>
          </p:cNvPr>
          <p:cNvSpPr txBox="1"/>
          <p:nvPr/>
        </p:nvSpPr>
        <p:spPr>
          <a:xfrm>
            <a:off x="648930" y="629267"/>
            <a:ext cx="9252154" cy="10166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300" b="0" i="0" kern="1200" dirty="0">
                <a:solidFill>
                  <a:schemeClr val="accent3"/>
                </a:solidFill>
                <a:latin typeface="+mj-lt"/>
                <a:ea typeface="+mj-ea"/>
                <a:cs typeface="+mj-cs"/>
              </a:rPr>
              <a:t>Revenue Analysis by Rental Rate for Movie Rentals</a:t>
            </a:r>
          </a:p>
        </p:txBody>
      </p:sp>
      <p:sp useBgFill="1">
        <p:nvSpPr>
          <p:cNvPr id="60" name="Freeform: Shape 5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EF014B68-00A2-833C-1C84-45E766EFF9CF}"/>
              </a:ext>
            </a:extLst>
          </p:cNvPr>
          <p:cNvSpPr txBox="1"/>
          <p:nvPr/>
        </p:nvSpPr>
        <p:spPr>
          <a:xfrm>
            <a:off x="6415910" y="3030325"/>
            <a:ext cx="5122606" cy="2991907"/>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effectLst/>
                <a:latin typeface="Al Nile" pitchFamily="2" charset="-78"/>
                <a:ea typeface="+mj-ea"/>
                <a:cs typeface="Al Nile" pitchFamily="2" charset="-78"/>
              </a:rPr>
              <a:t>The data presents a clear correlation between rental price and revenue generated. </a:t>
            </a:r>
          </a:p>
          <a:p>
            <a:pPr>
              <a:spcBef>
                <a:spcPts val="1000"/>
              </a:spcBef>
              <a:buClr>
                <a:schemeClr val="bg2">
                  <a:lumMod val="40000"/>
                  <a:lumOff val="60000"/>
                </a:schemeClr>
              </a:buClr>
              <a:buSzPct val="80000"/>
              <a:buFont typeface="Wingdings 3" charset="2"/>
              <a:buChar char=""/>
            </a:pPr>
            <a:r>
              <a:rPr lang="en-US" dirty="0">
                <a:effectLst/>
                <a:latin typeface="Al Nile" pitchFamily="2" charset="-78"/>
                <a:ea typeface="+mj-ea"/>
                <a:cs typeface="Al Nile" pitchFamily="2" charset="-78"/>
              </a:rPr>
              <a:t>The dataset reveals a higher revenue from fewer rentals at the premium price of $4.99, suggesting that customers are willing to pay more for select films. Although the $0.99 rentals have the highest transaction volume, they result in the least revenue, indicating that lower prices do not necessarily lead to higher revenue. </a:t>
            </a:r>
            <a:endParaRPr lang="en-US" dirty="0">
              <a:latin typeface="Al Nile" pitchFamily="2" charset="-78"/>
              <a:ea typeface="+mj-ea"/>
              <a:cs typeface="Al Nile" pitchFamily="2" charset="-78"/>
            </a:endParaRP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graphicFrame>
        <p:nvGraphicFramePr>
          <p:cNvPr id="2" name="Table 1">
            <a:extLst>
              <a:ext uri="{FF2B5EF4-FFF2-40B4-BE49-F238E27FC236}">
                <a16:creationId xmlns:a16="http://schemas.microsoft.com/office/drawing/2014/main" id="{4F0C5539-CE2A-8D3D-F1C9-6A295FE229D0}"/>
              </a:ext>
            </a:extLst>
          </p:cNvPr>
          <p:cNvGraphicFramePr>
            <a:graphicFrameLocks noGrp="1"/>
          </p:cNvGraphicFramePr>
          <p:nvPr>
            <p:extLst>
              <p:ext uri="{D42A27DB-BD31-4B8C-83A1-F6EECF244321}">
                <p14:modId xmlns:p14="http://schemas.microsoft.com/office/powerpoint/2010/main" val="527295325"/>
              </p:ext>
            </p:extLst>
          </p:nvPr>
        </p:nvGraphicFramePr>
        <p:xfrm>
          <a:off x="642783" y="3086100"/>
          <a:ext cx="5451629" cy="2692909"/>
        </p:xfrm>
        <a:graphic>
          <a:graphicData uri="http://schemas.openxmlformats.org/drawingml/2006/table">
            <a:tbl>
              <a:tblPr firstRow="1" bandRow="1">
                <a:tableStyleId>{00A15C55-8517-42AA-B614-E9B94910E393}</a:tableStyleId>
              </a:tblPr>
              <a:tblGrid>
                <a:gridCol w="1148376">
                  <a:extLst>
                    <a:ext uri="{9D8B030D-6E8A-4147-A177-3AD203B41FA5}">
                      <a16:colId xmlns:a16="http://schemas.microsoft.com/office/drawing/2014/main" val="1893218441"/>
                    </a:ext>
                  </a:extLst>
                </a:gridCol>
                <a:gridCol w="1299907">
                  <a:extLst>
                    <a:ext uri="{9D8B030D-6E8A-4147-A177-3AD203B41FA5}">
                      <a16:colId xmlns:a16="http://schemas.microsoft.com/office/drawing/2014/main" val="2583084286"/>
                    </a:ext>
                  </a:extLst>
                </a:gridCol>
                <a:gridCol w="1299906">
                  <a:extLst>
                    <a:ext uri="{9D8B030D-6E8A-4147-A177-3AD203B41FA5}">
                      <a16:colId xmlns:a16="http://schemas.microsoft.com/office/drawing/2014/main" val="2234714229"/>
                    </a:ext>
                  </a:extLst>
                </a:gridCol>
                <a:gridCol w="1703440">
                  <a:extLst>
                    <a:ext uri="{9D8B030D-6E8A-4147-A177-3AD203B41FA5}">
                      <a16:colId xmlns:a16="http://schemas.microsoft.com/office/drawing/2014/main" val="2635781744"/>
                    </a:ext>
                  </a:extLst>
                </a:gridCol>
              </a:tblGrid>
              <a:tr h="934141">
                <a:tc>
                  <a:txBody>
                    <a:bodyPr/>
                    <a:lstStyle/>
                    <a:p>
                      <a:pPr algn="ctr"/>
                      <a:r>
                        <a:rPr lang="en-US" sz="2400"/>
                        <a:t>Rent price</a:t>
                      </a:r>
                    </a:p>
                  </a:txBody>
                  <a:tcPr marL="168842" marR="168842" marT="84422" marB="84422"/>
                </a:tc>
                <a:tc>
                  <a:txBody>
                    <a:bodyPr/>
                    <a:lstStyle/>
                    <a:p>
                      <a:pPr algn="ctr"/>
                      <a:r>
                        <a:rPr lang="en-US" sz="2400"/>
                        <a:t>Rent Count</a:t>
                      </a:r>
                    </a:p>
                  </a:txBody>
                  <a:tcPr marL="168842" marR="168842" marT="84422" marB="84422"/>
                </a:tc>
                <a:tc>
                  <a:txBody>
                    <a:bodyPr/>
                    <a:lstStyle/>
                    <a:p>
                      <a:pPr algn="ctr"/>
                      <a:r>
                        <a:rPr lang="en-US" sz="2400" dirty="0"/>
                        <a:t>Count of films</a:t>
                      </a:r>
                    </a:p>
                  </a:txBody>
                  <a:tcPr marL="168842" marR="168842" marT="84422" marB="84422"/>
                </a:tc>
                <a:tc>
                  <a:txBody>
                    <a:bodyPr/>
                    <a:lstStyle/>
                    <a:p>
                      <a:pPr algn="ctr"/>
                      <a:r>
                        <a:rPr lang="en-US" sz="2400"/>
                        <a:t>Revenue</a:t>
                      </a:r>
                    </a:p>
                  </a:txBody>
                  <a:tcPr marL="168842" marR="168842" marT="84422" marB="84422"/>
                </a:tc>
                <a:extLst>
                  <a:ext uri="{0D108BD9-81ED-4DB2-BD59-A6C34878D82A}">
                    <a16:rowId xmlns:a16="http://schemas.microsoft.com/office/drawing/2014/main" val="4203336270"/>
                  </a:ext>
                </a:extLst>
              </a:tr>
              <a:tr h="475595">
                <a:tc>
                  <a:txBody>
                    <a:bodyPr/>
                    <a:lstStyle/>
                    <a:p>
                      <a:pPr algn="ctr"/>
                      <a:r>
                        <a:rPr lang="en-US" sz="1800"/>
                        <a:t>$0.99</a:t>
                      </a:r>
                    </a:p>
                  </a:txBody>
                  <a:tcPr marL="168842" marR="168842" marT="84422" marB="84422"/>
                </a:tc>
                <a:tc>
                  <a:txBody>
                    <a:bodyPr/>
                    <a:lstStyle/>
                    <a:p>
                      <a:pPr algn="ctr"/>
                      <a:r>
                        <a:rPr lang="en-US" sz="1800"/>
                        <a:t>5144</a:t>
                      </a:r>
                    </a:p>
                  </a:txBody>
                  <a:tcPr marL="168842" marR="168842" marT="84422" marB="84422"/>
                </a:tc>
                <a:tc>
                  <a:txBody>
                    <a:bodyPr/>
                    <a:lstStyle/>
                    <a:p>
                      <a:pPr algn="ctr"/>
                      <a:r>
                        <a:rPr lang="en-US" sz="1800"/>
                        <a:t>341</a:t>
                      </a:r>
                    </a:p>
                  </a:txBody>
                  <a:tcPr marL="168842" marR="168842" marT="84422" marB="84422"/>
                </a:tc>
                <a:tc>
                  <a:txBody>
                    <a:bodyPr/>
                    <a:lstStyle/>
                    <a:p>
                      <a:pPr algn="ctr"/>
                      <a:r>
                        <a:rPr lang="en-US" sz="1800"/>
                        <a:t>11,916.58</a:t>
                      </a:r>
                    </a:p>
                  </a:txBody>
                  <a:tcPr marL="168842" marR="168842" marT="84422" marB="84422"/>
                </a:tc>
                <a:extLst>
                  <a:ext uri="{0D108BD9-81ED-4DB2-BD59-A6C34878D82A}">
                    <a16:rowId xmlns:a16="http://schemas.microsoft.com/office/drawing/2014/main" val="1109599526"/>
                  </a:ext>
                </a:extLst>
              </a:tr>
              <a:tr h="475595">
                <a:tc>
                  <a:txBody>
                    <a:bodyPr/>
                    <a:lstStyle/>
                    <a:p>
                      <a:pPr algn="ctr"/>
                      <a:r>
                        <a:rPr lang="en-US" sz="1800"/>
                        <a:t>$2.99</a:t>
                      </a:r>
                    </a:p>
                  </a:txBody>
                  <a:tcPr marL="168842" marR="168842" marT="84422" marB="84422"/>
                </a:tc>
                <a:tc>
                  <a:txBody>
                    <a:bodyPr/>
                    <a:lstStyle/>
                    <a:p>
                      <a:pPr algn="ctr"/>
                      <a:r>
                        <a:rPr lang="en-US" sz="1800"/>
                        <a:t>4670</a:t>
                      </a:r>
                    </a:p>
                  </a:txBody>
                  <a:tcPr marL="168842" marR="168842" marT="84422" marB="84422"/>
                </a:tc>
                <a:tc>
                  <a:txBody>
                    <a:bodyPr/>
                    <a:lstStyle/>
                    <a:p>
                      <a:pPr algn="ctr"/>
                      <a:r>
                        <a:rPr lang="en-US" sz="1800"/>
                        <a:t>323</a:t>
                      </a:r>
                    </a:p>
                  </a:txBody>
                  <a:tcPr marL="168842" marR="168842" marT="84422" marB="84422"/>
                </a:tc>
                <a:tc>
                  <a:txBody>
                    <a:bodyPr/>
                    <a:lstStyle/>
                    <a:p>
                      <a:pPr algn="ctr"/>
                      <a:r>
                        <a:rPr lang="en-US" sz="1800"/>
                        <a:t>19,451.27</a:t>
                      </a:r>
                    </a:p>
                  </a:txBody>
                  <a:tcPr marL="168842" marR="168842" marT="84422" marB="84422"/>
                </a:tc>
                <a:extLst>
                  <a:ext uri="{0D108BD9-81ED-4DB2-BD59-A6C34878D82A}">
                    <a16:rowId xmlns:a16="http://schemas.microsoft.com/office/drawing/2014/main" val="3569269567"/>
                  </a:ext>
                </a:extLst>
              </a:tr>
              <a:tr h="475595">
                <a:tc>
                  <a:txBody>
                    <a:bodyPr/>
                    <a:lstStyle/>
                    <a:p>
                      <a:pPr algn="ctr"/>
                      <a:r>
                        <a:rPr lang="en-US" sz="1800"/>
                        <a:t>$4.99</a:t>
                      </a:r>
                    </a:p>
                  </a:txBody>
                  <a:tcPr marL="168842" marR="168842" marT="84422" marB="84422"/>
                </a:tc>
                <a:tc>
                  <a:txBody>
                    <a:bodyPr/>
                    <a:lstStyle/>
                    <a:p>
                      <a:pPr algn="ctr"/>
                      <a:r>
                        <a:rPr lang="en-US" sz="1800"/>
                        <a:t>4782</a:t>
                      </a:r>
                    </a:p>
                  </a:txBody>
                  <a:tcPr marL="168842" marR="168842" marT="84422" marB="84422"/>
                </a:tc>
                <a:tc>
                  <a:txBody>
                    <a:bodyPr/>
                    <a:lstStyle/>
                    <a:p>
                      <a:pPr algn="ctr"/>
                      <a:r>
                        <a:rPr lang="en-US" sz="1800"/>
                        <a:t>336</a:t>
                      </a:r>
                    </a:p>
                  </a:txBody>
                  <a:tcPr marL="168842" marR="168842" marT="84422" marB="84422"/>
                </a:tc>
                <a:tc>
                  <a:txBody>
                    <a:bodyPr/>
                    <a:lstStyle/>
                    <a:p>
                      <a:pPr algn="ctr"/>
                      <a:r>
                        <a:rPr lang="en-US" sz="1800" dirty="0"/>
                        <a:t>29,944.19</a:t>
                      </a:r>
                    </a:p>
                  </a:txBody>
                  <a:tcPr marL="168842" marR="168842" marT="84422" marB="84422"/>
                </a:tc>
                <a:extLst>
                  <a:ext uri="{0D108BD9-81ED-4DB2-BD59-A6C34878D82A}">
                    <a16:rowId xmlns:a16="http://schemas.microsoft.com/office/drawing/2014/main" val="1137402916"/>
                  </a:ext>
                </a:extLst>
              </a:tr>
            </a:tbl>
          </a:graphicData>
        </a:graphic>
      </p:graphicFrame>
    </p:spTree>
    <p:extLst>
      <p:ext uri="{BB962C8B-B14F-4D97-AF65-F5344CB8AC3E}">
        <p14:creationId xmlns:p14="http://schemas.microsoft.com/office/powerpoint/2010/main" val="343912859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1A91FAB-0259-D542-AE9F-B8C96556ADD6}">
  <we:reference id="wa200005566" version="3.0.0.1" store="en-US"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4336</TotalTime>
  <Words>990</Words>
  <Application>Microsoft Macintosh PowerPoint</Application>
  <PresentationFormat>Widescreen</PresentationFormat>
  <Paragraphs>132</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Al Nile</vt:lpstr>
      <vt:lpstr>Al Tarikh</vt:lpstr>
      <vt:lpstr>Alegreya Sans</vt:lpstr>
      <vt:lpstr>Aptos Narrow</vt:lpstr>
      <vt:lpstr>Arial</vt:lpstr>
      <vt:lpstr>Century Gothic</vt:lpstr>
      <vt:lpstr>Söhne</vt:lpstr>
      <vt:lpstr>Wingdings</vt:lpstr>
      <vt:lpstr>Wingdings 3</vt:lpstr>
      <vt:lpstr>Ion</vt:lpstr>
      <vt:lpstr>Rockbuster Stealth Data Analysis</vt:lpstr>
      <vt:lpstr>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vt:lpstr>
      <vt:lpstr>Data Overview</vt:lpstr>
      <vt:lpstr>Objectives</vt:lpstr>
      <vt:lpstr>      The data reveals that India, China, United States, and Japan have the high revenue. The countries with the lowest revenue are American Samoa, Lithuania, Saint Vincent and the Grenadines</vt:lpstr>
      <vt:lpstr>The slide depicts a revenue comparison among participant countries, highlighting India, China, and the United States as the dominant leaders with significantly higher revenue generation compared to other nations.</vt:lpstr>
      <vt:lpstr>Where are our customers based?</vt:lpstr>
      <vt:lpstr>Statistical Analysis </vt:lpstr>
      <vt:lpstr>PowerPoint Presentation</vt:lpstr>
      <vt:lpstr> </vt:lpstr>
      <vt:lpstr>Understand Customer Behavior </vt:lpstr>
      <vt:lpstr>What types of Film Genre customers prefer?</vt:lpstr>
      <vt:lpstr>Revenue and Rental Comparison: Short vs. Long Duration Films.</vt:lpstr>
      <vt:lpstr> </vt:lpstr>
      <vt:lpstr>Data-Driven Recommendations : </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Data Analysis</dc:title>
  <dc:creator>Kateryna Glibishchuk</dc:creator>
  <cp:lastModifiedBy>Kateryna Hess</cp:lastModifiedBy>
  <cp:revision>5</cp:revision>
  <dcterms:created xsi:type="dcterms:W3CDTF">2024-01-11T19:27:02Z</dcterms:created>
  <dcterms:modified xsi:type="dcterms:W3CDTF">2024-03-18T13:52:01Z</dcterms:modified>
</cp:coreProperties>
</file>